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07"/>
  </p:notesMasterIdLst>
  <p:handoutMasterIdLst>
    <p:handoutMasterId r:id="rId108"/>
  </p:handoutMasterIdLst>
  <p:sldIdLst>
    <p:sldId id="316" r:id="rId5"/>
    <p:sldId id="582" r:id="rId6"/>
    <p:sldId id="728" r:id="rId7"/>
    <p:sldId id="730" r:id="rId8"/>
    <p:sldId id="732" r:id="rId9"/>
    <p:sldId id="731" r:id="rId10"/>
    <p:sldId id="729" r:id="rId11"/>
    <p:sldId id="898" r:id="rId12"/>
    <p:sldId id="912" r:id="rId13"/>
    <p:sldId id="913" r:id="rId14"/>
    <p:sldId id="915" r:id="rId15"/>
    <p:sldId id="823" r:id="rId16"/>
    <p:sldId id="824" r:id="rId17"/>
    <p:sldId id="825" r:id="rId18"/>
    <p:sldId id="826" r:id="rId19"/>
    <p:sldId id="827" r:id="rId20"/>
    <p:sldId id="916" r:id="rId21"/>
    <p:sldId id="918" r:id="rId22"/>
    <p:sldId id="917" r:id="rId23"/>
    <p:sldId id="919" r:id="rId24"/>
    <p:sldId id="920" r:id="rId25"/>
    <p:sldId id="921" r:id="rId26"/>
    <p:sldId id="923" r:id="rId27"/>
    <p:sldId id="925" r:id="rId28"/>
    <p:sldId id="926" r:id="rId29"/>
    <p:sldId id="927" r:id="rId30"/>
    <p:sldId id="928" r:id="rId31"/>
    <p:sldId id="929" r:id="rId32"/>
    <p:sldId id="930" r:id="rId33"/>
    <p:sldId id="931" r:id="rId34"/>
    <p:sldId id="932" r:id="rId35"/>
    <p:sldId id="933" r:id="rId36"/>
    <p:sldId id="934" r:id="rId37"/>
    <p:sldId id="367" r:id="rId38"/>
    <p:sldId id="935" r:id="rId39"/>
    <p:sldId id="938" r:id="rId40"/>
    <p:sldId id="939" r:id="rId41"/>
    <p:sldId id="940" r:id="rId42"/>
    <p:sldId id="941" r:id="rId43"/>
    <p:sldId id="937" r:id="rId44"/>
    <p:sldId id="936" r:id="rId45"/>
    <p:sldId id="942" r:id="rId46"/>
    <p:sldId id="943" r:id="rId47"/>
    <p:sldId id="944" r:id="rId48"/>
    <p:sldId id="945" r:id="rId49"/>
    <p:sldId id="946" r:id="rId50"/>
    <p:sldId id="947" r:id="rId51"/>
    <p:sldId id="830" r:id="rId52"/>
    <p:sldId id="948" r:id="rId53"/>
    <p:sldId id="949" r:id="rId54"/>
    <p:sldId id="950" r:id="rId55"/>
    <p:sldId id="951" r:id="rId56"/>
    <p:sldId id="952" r:id="rId57"/>
    <p:sldId id="953" r:id="rId58"/>
    <p:sldId id="954" r:id="rId59"/>
    <p:sldId id="955" r:id="rId60"/>
    <p:sldId id="956" r:id="rId61"/>
    <p:sldId id="957" r:id="rId62"/>
    <p:sldId id="958" r:id="rId63"/>
    <p:sldId id="959" r:id="rId64"/>
    <p:sldId id="960" r:id="rId65"/>
    <p:sldId id="961" r:id="rId66"/>
    <p:sldId id="968" r:id="rId67"/>
    <p:sldId id="962" r:id="rId68"/>
    <p:sldId id="963" r:id="rId69"/>
    <p:sldId id="964" r:id="rId70"/>
    <p:sldId id="965" r:id="rId71"/>
    <p:sldId id="272" r:id="rId72"/>
    <p:sldId id="273" r:id="rId73"/>
    <p:sldId id="274" r:id="rId74"/>
    <p:sldId id="275" r:id="rId75"/>
    <p:sldId id="966" r:id="rId76"/>
    <p:sldId id="967" r:id="rId77"/>
    <p:sldId id="969" r:id="rId78"/>
    <p:sldId id="970" r:id="rId79"/>
    <p:sldId id="971" r:id="rId80"/>
    <p:sldId id="972" r:id="rId81"/>
    <p:sldId id="973" r:id="rId82"/>
    <p:sldId id="974" r:id="rId83"/>
    <p:sldId id="975" r:id="rId84"/>
    <p:sldId id="976" r:id="rId85"/>
    <p:sldId id="977" r:id="rId86"/>
    <p:sldId id="978" r:id="rId87"/>
    <p:sldId id="979" r:id="rId88"/>
    <p:sldId id="980" r:id="rId89"/>
    <p:sldId id="981" r:id="rId90"/>
    <p:sldId id="982" r:id="rId91"/>
    <p:sldId id="983" r:id="rId92"/>
    <p:sldId id="984" r:id="rId93"/>
    <p:sldId id="985" r:id="rId94"/>
    <p:sldId id="986" r:id="rId95"/>
    <p:sldId id="987" r:id="rId96"/>
    <p:sldId id="988" r:id="rId97"/>
    <p:sldId id="989" r:id="rId98"/>
    <p:sldId id="990" r:id="rId99"/>
    <p:sldId id="991" r:id="rId100"/>
    <p:sldId id="992" r:id="rId101"/>
    <p:sldId id="993" r:id="rId102"/>
    <p:sldId id="994" r:id="rId103"/>
    <p:sldId id="995" r:id="rId104"/>
    <p:sldId id="339" r:id="rId105"/>
    <p:sldId id="364" r:id="rId106"/>
  </p:sldIdLst>
  <p:sldSz cx="9144000" cy="6858000" type="screen4x3"/>
  <p:notesSz cx="6858000" cy="9144000"/>
  <p:custDataLst>
    <p:tags r:id="rId1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8" autoAdjust="0"/>
    <p:restoredTop sz="78333" autoAdjust="0"/>
  </p:normalViewPr>
  <p:slideViewPr>
    <p:cSldViewPr snapToObjects="1" showGuides="1">
      <p:cViewPr varScale="1">
        <p:scale>
          <a:sx n="82" d="100"/>
          <a:sy n="82" d="100"/>
        </p:scale>
        <p:origin x="1555"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gs" Target="tags/tag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2024-01-05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a:extLst>
              <a:ext uri="{FF2B5EF4-FFF2-40B4-BE49-F238E27FC236}">
                <a16:creationId xmlns:a16="http://schemas.microsoft.com/office/drawing/2014/main" id="{75CF357E-83A5-5F06-D191-E1EC414F903E}"/>
              </a:ext>
            </a:extLst>
          </p:cNvPr>
          <p:cNvSpPr>
            <a:spLocks noChangeArrowheads="1" noTextEdit="1"/>
          </p:cNvSpPr>
          <p:nvPr>
            <p:ph type="sldImg"/>
          </p:nvPr>
        </p:nvSpPr>
        <p:spPr>
          <a:xfrm>
            <a:off x="1295400" y="889000"/>
            <a:ext cx="5181600" cy="3886200"/>
          </a:xfrm>
          <a:solidFill>
            <a:srgbClr val="FFFFFF"/>
          </a:solidFill>
          <a:ln>
            <a:solidFill>
              <a:srgbClr val="000000"/>
            </a:solidFill>
            <a:miter lim="800000"/>
            <a:headEnd/>
            <a:tailEnd/>
          </a:ln>
        </p:spPr>
      </p:sp>
      <p:sp>
        <p:nvSpPr>
          <p:cNvPr id="58371" name="Rectangle 2">
            <a:extLst>
              <a:ext uri="{FF2B5EF4-FFF2-40B4-BE49-F238E27FC236}">
                <a16:creationId xmlns:a16="http://schemas.microsoft.com/office/drawing/2014/main" id="{A64FCD83-931A-CE96-A2CC-C4050585B3BA}"/>
              </a:ext>
            </a:extLst>
          </p:cNvPr>
          <p:cNvSpPr>
            <a:spLocks noChangeArrowheads="1"/>
          </p:cNvSpPr>
          <p:nvPr>
            <p:ph type="body" idx="1"/>
          </p:nvPr>
        </p:nvSpPr>
        <p:spPr>
          <a:xfrm>
            <a:off x="1244600" y="5175250"/>
            <a:ext cx="5348288" cy="4164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999AB108-0EC9-AA4F-0D74-DDBC36B0D163}"/>
              </a:ext>
            </a:extLst>
          </p:cNvPr>
          <p:cNvSpPr>
            <a:spLocks noChangeArrowheads="1" noTextEdit="1"/>
          </p:cNvSpPr>
          <p:nvPr>
            <p:ph type="sldImg"/>
          </p:nvPr>
        </p:nvSpPr>
        <p:spPr>
          <a:xfrm>
            <a:off x="1295400" y="889000"/>
            <a:ext cx="5181600" cy="3886200"/>
          </a:xfrm>
          <a:solidFill>
            <a:srgbClr val="FFFFFF"/>
          </a:solidFill>
          <a:ln>
            <a:solidFill>
              <a:srgbClr val="000000"/>
            </a:solidFill>
            <a:miter lim="800000"/>
            <a:headEnd/>
            <a:tailEnd/>
          </a:ln>
        </p:spPr>
      </p:sp>
      <p:sp>
        <p:nvSpPr>
          <p:cNvPr id="59395" name="Rectangle 2">
            <a:extLst>
              <a:ext uri="{FF2B5EF4-FFF2-40B4-BE49-F238E27FC236}">
                <a16:creationId xmlns:a16="http://schemas.microsoft.com/office/drawing/2014/main" id="{53E988B9-7643-EFAA-625F-623C81E37872}"/>
              </a:ext>
            </a:extLst>
          </p:cNvPr>
          <p:cNvSpPr>
            <a:spLocks noChangeArrowheads="1"/>
          </p:cNvSpPr>
          <p:nvPr>
            <p:ph type="body" idx="1"/>
          </p:nvPr>
        </p:nvSpPr>
        <p:spPr>
          <a:xfrm>
            <a:off x="1244600" y="5175250"/>
            <a:ext cx="5348288" cy="4164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a:extLst>
              <a:ext uri="{FF2B5EF4-FFF2-40B4-BE49-F238E27FC236}">
                <a16:creationId xmlns:a16="http://schemas.microsoft.com/office/drawing/2014/main" id="{3B73224E-2E7C-6A4F-2CC6-6670885E8B08}"/>
              </a:ext>
            </a:extLst>
          </p:cNvPr>
          <p:cNvSpPr>
            <a:spLocks noChangeArrowheads="1" noTextEdit="1"/>
          </p:cNvSpPr>
          <p:nvPr>
            <p:ph type="sldImg"/>
          </p:nvPr>
        </p:nvSpPr>
        <p:spPr>
          <a:xfrm>
            <a:off x="1295400" y="889000"/>
            <a:ext cx="5181600" cy="3886200"/>
          </a:xfrm>
          <a:solidFill>
            <a:srgbClr val="FFFFFF"/>
          </a:solidFill>
          <a:ln>
            <a:solidFill>
              <a:srgbClr val="000000"/>
            </a:solidFill>
            <a:miter lim="800000"/>
            <a:headEnd/>
            <a:tailEnd/>
          </a:ln>
        </p:spPr>
      </p:sp>
      <p:sp>
        <p:nvSpPr>
          <p:cNvPr id="60419" name="Rectangle 2">
            <a:extLst>
              <a:ext uri="{FF2B5EF4-FFF2-40B4-BE49-F238E27FC236}">
                <a16:creationId xmlns:a16="http://schemas.microsoft.com/office/drawing/2014/main" id="{6644B877-3DF8-B2A6-610C-E9B978CEC59B}"/>
              </a:ext>
            </a:extLst>
          </p:cNvPr>
          <p:cNvSpPr>
            <a:spLocks noChangeArrowheads="1"/>
          </p:cNvSpPr>
          <p:nvPr>
            <p:ph type="body" idx="1"/>
          </p:nvPr>
        </p:nvSpPr>
        <p:spPr>
          <a:xfrm>
            <a:off x="1244600" y="5175250"/>
            <a:ext cx="5348288" cy="4164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id="{18741774-85C5-1057-333A-A953183EB3A7}"/>
              </a:ext>
            </a:extLst>
          </p:cNvPr>
          <p:cNvSpPr>
            <a:spLocks noChangeArrowheads="1" noTextEdit="1"/>
          </p:cNvSpPr>
          <p:nvPr>
            <p:ph type="sldImg"/>
          </p:nvPr>
        </p:nvSpPr>
        <p:spPr>
          <a:xfrm>
            <a:off x="1295400" y="889000"/>
            <a:ext cx="5181600" cy="3886200"/>
          </a:xfrm>
          <a:solidFill>
            <a:srgbClr val="FFFFFF"/>
          </a:solidFill>
          <a:ln>
            <a:solidFill>
              <a:srgbClr val="000000"/>
            </a:solidFill>
            <a:miter lim="800000"/>
            <a:headEnd/>
            <a:tailEnd/>
          </a:ln>
        </p:spPr>
      </p:sp>
      <p:sp>
        <p:nvSpPr>
          <p:cNvPr id="61443" name="Rectangle 2">
            <a:extLst>
              <a:ext uri="{FF2B5EF4-FFF2-40B4-BE49-F238E27FC236}">
                <a16:creationId xmlns:a16="http://schemas.microsoft.com/office/drawing/2014/main" id="{7AC152F6-94AA-D10E-6E5F-500FE338853A}"/>
              </a:ext>
            </a:extLst>
          </p:cNvPr>
          <p:cNvSpPr>
            <a:spLocks noChangeArrowheads="1"/>
          </p:cNvSpPr>
          <p:nvPr>
            <p:ph type="body" idx="1"/>
          </p:nvPr>
        </p:nvSpPr>
        <p:spPr>
          <a:xfrm>
            <a:off x="1244600" y="5175250"/>
            <a:ext cx="5348288" cy="4164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591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4988" y="1423986"/>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4098" name="Picture 2">
            <a:extLst>
              <a:ext uri="{FF2B5EF4-FFF2-40B4-BE49-F238E27FC236}">
                <a16:creationId xmlns:a16="http://schemas.microsoft.com/office/drawing/2014/main" id="{2ABF431E-2F43-C03D-E5DE-B3A1476E81B2}"/>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7315200" y="228600"/>
            <a:ext cx="1351096" cy="70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153D00A-3E43-46C5-0718-E3E42EC2C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A8647-B44A-8179-6D4B-ABAD7E9A9D1B}"/>
              </a:ext>
            </a:extLst>
          </p:cNvPr>
          <p:cNvSpPr>
            <a:spLocks noGrp="1"/>
          </p:cNvSpPr>
          <p:nvPr>
            <p:ph type="title"/>
          </p:nvPr>
        </p:nvSpPr>
        <p:spPr/>
        <p:txBody>
          <a:bodyPr/>
          <a:lstStyle/>
          <a:p>
            <a:r>
              <a:rPr lang="en-IN" dirty="0"/>
              <a:t>Basic Components of Data Acquisition System</a:t>
            </a:r>
          </a:p>
        </p:txBody>
      </p:sp>
      <p:pic>
        <p:nvPicPr>
          <p:cNvPr id="2050" name="Picture 2" descr="Data Acquisition System Components">
            <a:extLst>
              <a:ext uri="{FF2B5EF4-FFF2-40B4-BE49-F238E27FC236}">
                <a16:creationId xmlns:a16="http://schemas.microsoft.com/office/drawing/2014/main" id="{4F37074C-2799-772A-3CF1-503044240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 t="4445" r="1666" b="8148"/>
          <a:stretch/>
        </p:blipFill>
        <p:spPr bwMode="auto">
          <a:xfrm>
            <a:off x="152400" y="1676400"/>
            <a:ext cx="8839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4133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1B7E1-A5EE-EF8A-348F-CAF940CF2C61}"/>
              </a:ext>
            </a:extLst>
          </p:cNvPr>
          <p:cNvSpPr>
            <a:spLocks noGrp="1"/>
          </p:cNvSpPr>
          <p:nvPr>
            <p:ph sz="quarter" idx="12"/>
          </p:nvPr>
        </p:nvSpPr>
        <p:spPr>
          <a:xfrm>
            <a:off x="534988" y="1423986"/>
            <a:ext cx="8228012" cy="4976814"/>
          </a:xfrm>
        </p:spPr>
        <p:txBody>
          <a:bodyPr>
            <a:normAutofit/>
          </a:bodyPr>
          <a:lstStyle/>
          <a:p>
            <a:r>
              <a:rPr lang="en-US" dirty="0" err="1"/>
              <a:t>InnoDB</a:t>
            </a:r>
            <a:r>
              <a:rPr lang="en-US" dirty="0"/>
              <a:t> Table</a:t>
            </a:r>
          </a:p>
          <a:p>
            <a:pPr lvl="1"/>
            <a:r>
              <a:rPr lang="en-US" dirty="0"/>
              <a:t>The </a:t>
            </a:r>
            <a:r>
              <a:rPr lang="en-US" dirty="0" err="1"/>
              <a:t>InnoDB</a:t>
            </a:r>
            <a:r>
              <a:rPr lang="en-US" dirty="0"/>
              <a:t> tables in MySQL fully support transaction-safe storage engine with ACID-compliant. </a:t>
            </a:r>
          </a:p>
          <a:p>
            <a:pPr lvl="1"/>
            <a:r>
              <a:rPr lang="en-US" dirty="0"/>
              <a:t>It is the first table type that supports foreign keys. </a:t>
            </a:r>
          </a:p>
          <a:p>
            <a:pPr lvl="1"/>
            <a:r>
              <a:rPr lang="en-US" dirty="0"/>
              <a:t>The </a:t>
            </a:r>
            <a:r>
              <a:rPr lang="en-US" dirty="0" err="1"/>
              <a:t>InnoDB</a:t>
            </a:r>
            <a:r>
              <a:rPr lang="en-US" dirty="0"/>
              <a:t> tables also provide optimal performance. Its size can be up to 64TB. </a:t>
            </a:r>
          </a:p>
          <a:p>
            <a:pPr lvl="1"/>
            <a:r>
              <a:rPr lang="en-US" dirty="0" err="1"/>
              <a:t>InnoDB</a:t>
            </a:r>
            <a:r>
              <a:rPr lang="en-US" dirty="0"/>
              <a:t> tables are also portable between systems to systems like MyISAM. </a:t>
            </a:r>
          </a:p>
          <a:p>
            <a:pPr lvl="1"/>
            <a:r>
              <a:rPr lang="en-US" dirty="0" err="1"/>
              <a:t>InnoDB</a:t>
            </a:r>
            <a:r>
              <a:rPr lang="en-US" dirty="0"/>
              <a:t> tables can also be checked and repairs by MySQL whenever necessary.</a:t>
            </a:r>
          </a:p>
          <a:p>
            <a:pPr lvl="1"/>
            <a:r>
              <a:rPr lang="en-US" dirty="0" err="1"/>
              <a:t>InnoDB</a:t>
            </a:r>
            <a:r>
              <a:rPr lang="en-US" dirty="0"/>
              <a:t> tables take more space on disk in comparison with MyISAM.</a:t>
            </a:r>
            <a:endParaRPr lang="en-IN"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2873453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MySQL Basic to Intermediate</a:t>
            </a:r>
          </a:p>
          <a:p>
            <a:pPr lvl="1"/>
            <a:r>
              <a:rPr lang="en-US" dirty="0"/>
              <a:t>MongoDB Foundation and Cloud</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A8647-B44A-8179-6D4B-ABAD7E9A9D1B}"/>
              </a:ext>
            </a:extLst>
          </p:cNvPr>
          <p:cNvSpPr>
            <a:spLocks noGrp="1"/>
          </p:cNvSpPr>
          <p:nvPr>
            <p:ph type="title"/>
          </p:nvPr>
        </p:nvSpPr>
        <p:spPr/>
        <p:txBody>
          <a:bodyPr/>
          <a:lstStyle/>
          <a:p>
            <a:r>
              <a:rPr lang="en-IN" dirty="0"/>
              <a:t>Basic Components of Data Acquisition System</a:t>
            </a:r>
          </a:p>
        </p:txBody>
      </p:sp>
      <p:pic>
        <p:nvPicPr>
          <p:cNvPr id="3" name="Picture 2">
            <a:extLst>
              <a:ext uri="{FF2B5EF4-FFF2-40B4-BE49-F238E27FC236}">
                <a16:creationId xmlns:a16="http://schemas.microsoft.com/office/drawing/2014/main" id="{82847125-5271-8C4C-4D6C-CA243BD225F4}"/>
              </a:ext>
            </a:extLst>
          </p:cNvPr>
          <p:cNvPicPr>
            <a:picLocks noChangeAspect="1"/>
          </p:cNvPicPr>
          <p:nvPr/>
        </p:nvPicPr>
        <p:blipFill rotWithShape="1">
          <a:blip r:embed="rId2"/>
          <a:srcRect l="5405" r="10811" b="12316"/>
          <a:stretch/>
        </p:blipFill>
        <p:spPr>
          <a:xfrm>
            <a:off x="464935" y="1451127"/>
            <a:ext cx="8298065" cy="5082015"/>
          </a:xfrm>
          <a:prstGeom prst="rect">
            <a:avLst/>
          </a:prstGeom>
        </p:spPr>
      </p:pic>
    </p:spTree>
    <p:extLst>
      <p:ext uri="{BB962C8B-B14F-4D97-AF65-F5344CB8AC3E}">
        <p14:creationId xmlns:p14="http://schemas.microsoft.com/office/powerpoint/2010/main" val="25222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lstStyle/>
          <a:p>
            <a:r>
              <a:rPr lang="en-US" dirty="0"/>
              <a:t>Data ingestion is the transportation of data from assorted sources to a storage medium where it can be accessed, used, and analyzed by an organization. </a:t>
            </a:r>
          </a:p>
          <a:p>
            <a:r>
              <a:rPr lang="en-US" dirty="0"/>
              <a:t>The destination is typically a data warehouse, data mart, database, or a document store. </a:t>
            </a:r>
          </a:p>
          <a:p>
            <a:r>
              <a:rPr lang="en-US" dirty="0"/>
              <a:t>Sources may be almost anything — including SaaS data, in-house apps, databases, spreadsheets, or even information scraped from the internet.</a:t>
            </a:r>
            <a:endParaRPr lang="en-IN" dirty="0"/>
          </a:p>
        </p:txBody>
      </p:sp>
      <p:sp>
        <p:nvSpPr>
          <p:cNvPr id="4" name="Title 3"/>
          <p:cNvSpPr>
            <a:spLocks noGrp="1"/>
          </p:cNvSpPr>
          <p:nvPr>
            <p:ph type="title"/>
          </p:nvPr>
        </p:nvSpPr>
        <p:spPr/>
        <p:txBody>
          <a:bodyPr/>
          <a:lstStyle/>
          <a:p>
            <a:r>
              <a:rPr lang="en-IN" dirty="0"/>
              <a:t>Data Ingestion</a:t>
            </a:r>
          </a:p>
        </p:txBody>
      </p:sp>
    </p:spTree>
    <p:extLst>
      <p:ext uri="{BB962C8B-B14F-4D97-AF65-F5344CB8AC3E}">
        <p14:creationId xmlns:p14="http://schemas.microsoft.com/office/powerpoint/2010/main" val="346139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57201" y="1381124"/>
            <a:ext cx="8228012" cy="5172075"/>
          </a:xfrm>
        </p:spPr>
        <p:txBody>
          <a:bodyPr>
            <a:normAutofit fontScale="92500" lnSpcReduction="20000"/>
          </a:bodyPr>
          <a:lstStyle/>
          <a:p>
            <a:r>
              <a:rPr lang="en-US" dirty="0"/>
              <a:t>In a broader sense, data ingestion can be understood as a directed dataflow between two or more systems that result in a smooth, and independent, operation (a definition which already implies some independence or automation).</a:t>
            </a:r>
          </a:p>
          <a:p>
            <a:r>
              <a:rPr lang="en-US" dirty="0"/>
              <a:t>Ingestion can occur in real-time, as soon as the source produces it, or in batches, when data is input in specific chunks at set periods. </a:t>
            </a:r>
          </a:p>
          <a:p>
            <a:r>
              <a:rPr lang="en-US" dirty="0"/>
              <a:t>Generally, three steps occur within data ingestion:</a:t>
            </a:r>
          </a:p>
          <a:p>
            <a:r>
              <a:rPr lang="en-US" dirty="0"/>
              <a:t>Data extraction – retrieving data from sources</a:t>
            </a:r>
          </a:p>
          <a:p>
            <a:r>
              <a:rPr lang="en-US" dirty="0"/>
              <a:t>Data transformation – validating, cleaning, and normalizing data to ensure accuracy and reliability (sometimes known as trustworthiness)</a:t>
            </a:r>
          </a:p>
          <a:p>
            <a:r>
              <a:rPr lang="en-US" dirty="0"/>
              <a:t>Data loading – routing or placing the data in its correct silo or database for analysis</a:t>
            </a:r>
            <a:endParaRPr lang="en-IN" dirty="0"/>
          </a:p>
        </p:txBody>
      </p:sp>
      <p:sp>
        <p:nvSpPr>
          <p:cNvPr id="4" name="Title 3"/>
          <p:cNvSpPr>
            <a:spLocks noGrp="1"/>
          </p:cNvSpPr>
          <p:nvPr>
            <p:ph type="title"/>
          </p:nvPr>
        </p:nvSpPr>
        <p:spPr/>
        <p:txBody>
          <a:bodyPr/>
          <a:lstStyle/>
          <a:p>
            <a:r>
              <a:rPr lang="en-IN" dirty="0"/>
              <a:t>Data Ingestion</a:t>
            </a:r>
          </a:p>
        </p:txBody>
      </p:sp>
    </p:spTree>
    <p:extLst>
      <p:ext uri="{BB962C8B-B14F-4D97-AF65-F5344CB8AC3E}">
        <p14:creationId xmlns:p14="http://schemas.microsoft.com/office/powerpoint/2010/main" val="189524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57201" y="1381124"/>
            <a:ext cx="8228012" cy="5172075"/>
          </a:xfrm>
        </p:spPr>
        <p:txBody>
          <a:bodyPr>
            <a:normAutofit/>
          </a:bodyPr>
          <a:lstStyle/>
          <a:p>
            <a:r>
              <a:rPr lang="en-US" dirty="0"/>
              <a:t> Automating data ingestion improves time-to-market goals.</a:t>
            </a:r>
          </a:p>
          <a:p>
            <a:r>
              <a:rPr lang="en-IN" dirty="0"/>
              <a:t>Automating data ingestion increases scalability.</a:t>
            </a:r>
          </a:p>
          <a:p>
            <a:r>
              <a:rPr lang="en-US" dirty="0"/>
              <a:t>Automating data ingestion refocuses on necessary work.</a:t>
            </a:r>
          </a:p>
          <a:p>
            <a:r>
              <a:rPr lang="en-IN" dirty="0"/>
              <a:t>Automating data ingestion mitigates risk.</a:t>
            </a:r>
          </a:p>
        </p:txBody>
      </p:sp>
      <p:sp>
        <p:nvSpPr>
          <p:cNvPr id="4" name="Title 3"/>
          <p:cNvSpPr>
            <a:spLocks noGrp="1"/>
          </p:cNvSpPr>
          <p:nvPr>
            <p:ph type="title"/>
          </p:nvPr>
        </p:nvSpPr>
        <p:spPr/>
        <p:txBody>
          <a:bodyPr/>
          <a:lstStyle/>
          <a:p>
            <a:pPr fontAlgn="base"/>
            <a:r>
              <a:rPr lang="en-US" b="0" dirty="0"/>
              <a:t>Reasons to automate data ingestion</a:t>
            </a:r>
          </a:p>
        </p:txBody>
      </p:sp>
    </p:spTree>
    <p:extLst>
      <p:ext uri="{BB962C8B-B14F-4D97-AF65-F5344CB8AC3E}">
        <p14:creationId xmlns:p14="http://schemas.microsoft.com/office/powerpoint/2010/main" val="3128994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Apache </a:t>
            </a:r>
            <a:r>
              <a:rPr lang="en-US" dirty="0" err="1"/>
              <a:t>NiFi</a:t>
            </a:r>
            <a:r>
              <a:rPr lang="en-US" dirty="0"/>
              <a:t> (a.k.a. Hortonworks </a:t>
            </a:r>
            <a:r>
              <a:rPr lang="en-US" dirty="0" err="1"/>
              <a:t>DataFlow</a:t>
            </a:r>
            <a:r>
              <a:rPr lang="en-US" dirty="0"/>
              <a:t>)</a:t>
            </a:r>
          </a:p>
          <a:p>
            <a:r>
              <a:rPr lang="en-IN" dirty="0"/>
              <a:t>Stream Sets Data Collector (SDC)</a:t>
            </a:r>
          </a:p>
          <a:p>
            <a:r>
              <a:rPr lang="en-IN" dirty="0" err="1"/>
              <a:t>Gobblin</a:t>
            </a:r>
            <a:endParaRPr lang="en-IN" dirty="0"/>
          </a:p>
          <a:p>
            <a:r>
              <a:rPr lang="en-IN" dirty="0" err="1"/>
              <a:t>Sqoop</a:t>
            </a:r>
            <a:endParaRPr lang="en-IN" dirty="0"/>
          </a:p>
          <a:p>
            <a:r>
              <a:rPr lang="en-IN" dirty="0"/>
              <a:t>Flume</a:t>
            </a:r>
          </a:p>
          <a:p>
            <a:r>
              <a:rPr lang="en-IN" dirty="0"/>
              <a:t>Kafka</a:t>
            </a:r>
          </a:p>
          <a:p>
            <a:r>
              <a:rPr lang="en-IN" dirty="0"/>
              <a:t>Airflow</a:t>
            </a:r>
          </a:p>
          <a:p>
            <a:r>
              <a:rPr lang="en-IN" dirty="0"/>
              <a:t>Spark</a:t>
            </a:r>
          </a:p>
          <a:p>
            <a:r>
              <a:rPr lang="en-IN" dirty="0" err="1"/>
              <a:t>petl</a:t>
            </a:r>
            <a:endParaRPr lang="en-IN" dirty="0"/>
          </a:p>
        </p:txBody>
      </p:sp>
      <p:sp>
        <p:nvSpPr>
          <p:cNvPr id="3" name="Title 2"/>
          <p:cNvSpPr>
            <a:spLocks noGrp="1"/>
          </p:cNvSpPr>
          <p:nvPr>
            <p:ph type="title"/>
          </p:nvPr>
        </p:nvSpPr>
        <p:spPr/>
        <p:txBody>
          <a:bodyPr/>
          <a:lstStyle/>
          <a:p>
            <a:r>
              <a:rPr lang="en-IN" dirty="0"/>
              <a:t>Data Ingestion Tools</a:t>
            </a:r>
          </a:p>
        </p:txBody>
      </p:sp>
    </p:spTree>
    <p:extLst>
      <p:ext uri="{BB962C8B-B14F-4D97-AF65-F5344CB8AC3E}">
        <p14:creationId xmlns:p14="http://schemas.microsoft.com/office/powerpoint/2010/main" val="1345140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Panoply</a:t>
            </a:r>
          </a:p>
          <a:p>
            <a:r>
              <a:rPr lang="en-IN" dirty="0"/>
              <a:t>Pandas</a:t>
            </a:r>
          </a:p>
          <a:p>
            <a:r>
              <a:rPr lang="en-IN" dirty="0"/>
              <a:t>Bubbles</a:t>
            </a:r>
          </a:p>
          <a:p>
            <a:r>
              <a:rPr lang="en-IN" dirty="0"/>
              <a:t>Bonobo</a:t>
            </a:r>
          </a:p>
          <a:p>
            <a:r>
              <a:rPr lang="en-IN" dirty="0"/>
              <a:t>Luigi</a:t>
            </a:r>
          </a:p>
          <a:p>
            <a:r>
              <a:rPr lang="en-IN" dirty="0" err="1"/>
              <a:t>etlalchemy</a:t>
            </a:r>
            <a:endParaRPr lang="en-IN" dirty="0"/>
          </a:p>
          <a:p>
            <a:endParaRPr lang="en-IN" dirty="0"/>
          </a:p>
        </p:txBody>
      </p:sp>
      <p:sp>
        <p:nvSpPr>
          <p:cNvPr id="3" name="Title 2"/>
          <p:cNvSpPr>
            <a:spLocks noGrp="1"/>
          </p:cNvSpPr>
          <p:nvPr>
            <p:ph type="title"/>
          </p:nvPr>
        </p:nvSpPr>
        <p:spPr/>
        <p:txBody>
          <a:bodyPr/>
          <a:lstStyle/>
          <a:p>
            <a:r>
              <a:rPr lang="en-IN" dirty="0"/>
              <a:t>Data Ingestion Tools</a:t>
            </a:r>
          </a:p>
        </p:txBody>
      </p:sp>
    </p:spTree>
    <p:extLst>
      <p:ext uri="{BB962C8B-B14F-4D97-AF65-F5344CB8AC3E}">
        <p14:creationId xmlns:p14="http://schemas.microsoft.com/office/powerpoint/2010/main" val="2685463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72C993B-D332-F5B8-BBC7-A087A0B5A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8417"/>
            <a:ext cx="9144000" cy="381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81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p:txBody>
          <a:bodyPr/>
          <a:lstStyle/>
          <a:p>
            <a:r>
              <a:rPr lang="en-US" dirty="0"/>
              <a:t>Quantitative Data Type: –</a:t>
            </a:r>
          </a:p>
          <a:p>
            <a:pPr lvl="1"/>
            <a:r>
              <a:rPr lang="en-US" dirty="0"/>
              <a:t>This type of data type consists of numerical values. Anything which is measured by numbers.</a:t>
            </a:r>
          </a:p>
          <a:p>
            <a:pPr lvl="1"/>
            <a:r>
              <a:rPr lang="en-US" dirty="0"/>
              <a:t>ex., Profit, Quantity Sold, Height, Weight, Temperature, etc.</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Tree>
    <p:extLst>
      <p:ext uri="{BB962C8B-B14F-4D97-AF65-F5344CB8AC3E}">
        <p14:creationId xmlns:p14="http://schemas.microsoft.com/office/powerpoint/2010/main" val="1601889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pic>
        <p:nvPicPr>
          <p:cNvPr id="7170" name="Picture 2">
            <a:extLst>
              <a:ext uri="{FF2B5EF4-FFF2-40B4-BE49-F238E27FC236}">
                <a16:creationId xmlns:a16="http://schemas.microsoft.com/office/drawing/2014/main" id="{79F1AF52-613A-634A-3C39-0D31F556F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676400"/>
            <a:ext cx="8180045" cy="458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87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9631A70-BD35-4942-974A-6CC075DE8536}"/>
              </a:ext>
            </a:extLst>
          </p:cNvPr>
          <p:cNvSpPr>
            <a:spLocks noGrp="1"/>
          </p:cNvSpPr>
          <p:nvPr>
            <p:ph sz="quarter" idx="12"/>
          </p:nvPr>
        </p:nvSpPr>
        <p:spPr/>
        <p:txBody>
          <a:bodyPr/>
          <a:lstStyle/>
          <a:p>
            <a:r>
              <a:rPr lang="en-IN" dirty="0"/>
              <a:t>Introduction to Data</a:t>
            </a:r>
          </a:p>
          <a:p>
            <a:r>
              <a:rPr lang="en-IN" dirty="0"/>
              <a:t>Introduction to MySQL</a:t>
            </a:r>
          </a:p>
          <a:p>
            <a:r>
              <a:rPr lang="en-IN" dirty="0"/>
              <a:t>RDBMS</a:t>
            </a:r>
          </a:p>
          <a:p>
            <a:r>
              <a:rPr lang="en-IN" dirty="0"/>
              <a:t>Datatypes</a:t>
            </a:r>
          </a:p>
          <a:p>
            <a:r>
              <a:rPr lang="en-IN" dirty="0"/>
              <a:t>Databases</a:t>
            </a:r>
          </a:p>
          <a:p>
            <a:r>
              <a:rPr lang="en-IN" dirty="0"/>
              <a:t>Tables</a:t>
            </a:r>
          </a:p>
          <a:p>
            <a:r>
              <a:rPr lang="en-IN" dirty="0"/>
              <a:t>SQL Queries</a:t>
            </a:r>
          </a:p>
          <a:p>
            <a:r>
              <a:rPr lang="en-IN" dirty="0"/>
              <a:t>Join</a:t>
            </a:r>
          </a:p>
          <a:p>
            <a:r>
              <a:rPr lang="en-IN" dirty="0"/>
              <a:t>Indexes and Stored Procedures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3" name="Title 2">
            <a:extLst>
              <a:ext uri="{FF2B5EF4-FFF2-40B4-BE49-F238E27FC236}">
                <a16:creationId xmlns:a16="http://schemas.microsoft.com/office/drawing/2014/main" id="{B0D0F837-5F23-494E-8072-5BB46E2EC159}"/>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70686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a:xfrm>
            <a:off x="457201" y="1381125"/>
            <a:ext cx="8228012" cy="2857500"/>
          </a:xfrm>
        </p:spPr>
        <p:txBody>
          <a:bodyPr>
            <a:normAutofit fontScale="85000" lnSpcReduction="10000"/>
          </a:bodyPr>
          <a:lstStyle/>
          <a:p>
            <a:r>
              <a:rPr lang="en-US" dirty="0"/>
              <a:t>A.)  Discrete Data Type: –</a:t>
            </a:r>
          </a:p>
          <a:p>
            <a:r>
              <a:rPr lang="en-US" dirty="0"/>
              <a:t>The numeric data which have discrete values or whole numbers. </a:t>
            </a:r>
          </a:p>
          <a:p>
            <a:r>
              <a:rPr lang="en-US" dirty="0"/>
              <a:t>This type of variable value if expressed in decimal format will have no proper meaning. </a:t>
            </a:r>
          </a:p>
          <a:p>
            <a:r>
              <a:rPr lang="en-US" dirty="0"/>
              <a:t>Their values can be counted.</a:t>
            </a:r>
          </a:p>
          <a:p>
            <a:r>
              <a:rPr lang="en-US" dirty="0"/>
              <a:t> ex: – No. Of Cars You Have, No. Of Marbles In Containers, Students In A Class, etc.</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pic>
        <p:nvPicPr>
          <p:cNvPr id="8194" name="Picture 2">
            <a:extLst>
              <a:ext uri="{FF2B5EF4-FFF2-40B4-BE49-F238E27FC236}">
                <a16:creationId xmlns:a16="http://schemas.microsoft.com/office/drawing/2014/main" id="{99EACADE-142B-14DE-094B-AF4DBB8D1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4186401"/>
            <a:ext cx="4648200" cy="250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a:xfrm>
            <a:off x="438284" y="1295400"/>
            <a:ext cx="8477116" cy="2857500"/>
          </a:xfrm>
        </p:spPr>
        <p:txBody>
          <a:bodyPr>
            <a:normAutofit fontScale="77500" lnSpcReduction="20000"/>
          </a:bodyPr>
          <a:lstStyle/>
          <a:p>
            <a:r>
              <a:rPr lang="en-US" dirty="0"/>
              <a:t>B.) Continuous Data Type: –</a:t>
            </a:r>
          </a:p>
          <a:p>
            <a:r>
              <a:rPr lang="en-US" dirty="0"/>
              <a:t>The numerical measures which can take the value within A certain range. </a:t>
            </a:r>
          </a:p>
          <a:p>
            <a:r>
              <a:rPr lang="en-US" dirty="0"/>
              <a:t>This type of variable value if expressed in decimal format has true meaning. </a:t>
            </a:r>
          </a:p>
          <a:p>
            <a:r>
              <a:rPr lang="en-US" dirty="0"/>
              <a:t>Their values can not be counted but measured. The value can be infinite</a:t>
            </a:r>
          </a:p>
          <a:p>
            <a:r>
              <a:rPr lang="en-US" dirty="0"/>
              <a:t>ex: – Height, Weight, Time, Area, Distance, Measurement Of Rainfall, etc.</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 </a:t>
            </a:r>
          </a:p>
        </p:txBody>
      </p:sp>
      <p:pic>
        <p:nvPicPr>
          <p:cNvPr id="9218" name="Picture 2">
            <a:extLst>
              <a:ext uri="{FF2B5EF4-FFF2-40B4-BE49-F238E27FC236}">
                <a16:creationId xmlns:a16="http://schemas.microsoft.com/office/drawing/2014/main" id="{97D9DF84-8E4D-F57C-B6DF-9A4D53F5E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967226"/>
            <a:ext cx="4876800" cy="280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442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a:xfrm>
            <a:off x="438284" y="1295400"/>
            <a:ext cx="8477116" cy="2857500"/>
          </a:xfrm>
        </p:spPr>
        <p:txBody>
          <a:bodyPr>
            <a:normAutofit/>
          </a:bodyPr>
          <a:lstStyle/>
          <a:p>
            <a:r>
              <a:rPr lang="en-US" dirty="0"/>
              <a:t>Qualitative Data Type: –</a:t>
            </a:r>
          </a:p>
          <a:p>
            <a:r>
              <a:rPr lang="en-US" dirty="0"/>
              <a:t>These are the data types that cannot be expressed in numbers. </a:t>
            </a:r>
          </a:p>
          <a:p>
            <a:r>
              <a:rPr lang="en-US" dirty="0"/>
              <a:t>This describes categories or groups and is hence known as the categorical data type.</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Tree>
    <p:extLst>
      <p:ext uri="{BB962C8B-B14F-4D97-AF65-F5344CB8AC3E}">
        <p14:creationId xmlns:p14="http://schemas.microsoft.com/office/powerpoint/2010/main" val="196315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a:xfrm>
            <a:off x="438284" y="1295400"/>
            <a:ext cx="8477116" cy="2857500"/>
          </a:xfrm>
        </p:spPr>
        <p:txBody>
          <a:bodyPr>
            <a:normAutofit/>
          </a:bodyPr>
          <a:lstStyle/>
          <a:p>
            <a:r>
              <a:rPr lang="en-US" dirty="0"/>
              <a:t>Unstructured Data:</a:t>
            </a:r>
          </a:p>
          <a:p>
            <a:r>
              <a:rPr lang="en-US" dirty="0"/>
              <a:t>This type of data does not have the proper format and therefore known as unstructured data. </a:t>
            </a:r>
          </a:p>
          <a:p>
            <a:r>
              <a:rPr lang="en-US" dirty="0"/>
              <a:t>This comprises textual data, sounds, images, videos, etc.</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 </a:t>
            </a:r>
          </a:p>
        </p:txBody>
      </p:sp>
      <p:pic>
        <p:nvPicPr>
          <p:cNvPr id="11266" name="Picture 2">
            <a:extLst>
              <a:ext uri="{FF2B5EF4-FFF2-40B4-BE49-F238E27FC236}">
                <a16:creationId xmlns:a16="http://schemas.microsoft.com/office/drawing/2014/main" id="{B17A46EC-8AF6-561A-37A6-7B1A253C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355294"/>
            <a:ext cx="606241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30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
        <p:nvSpPr>
          <p:cNvPr id="5" name="Content Placeholder 4">
            <a:extLst>
              <a:ext uri="{FF2B5EF4-FFF2-40B4-BE49-F238E27FC236}">
                <a16:creationId xmlns:a16="http://schemas.microsoft.com/office/drawing/2014/main" id="{06478DFC-DDD2-2777-0B5E-D317256CFBEE}"/>
              </a:ext>
            </a:extLst>
          </p:cNvPr>
          <p:cNvSpPr>
            <a:spLocks noGrp="1"/>
          </p:cNvSpPr>
          <p:nvPr>
            <p:ph sz="quarter" idx="12"/>
          </p:nvPr>
        </p:nvSpPr>
        <p:spPr>
          <a:xfrm>
            <a:off x="457201" y="1381125"/>
            <a:ext cx="8228012" cy="2047875"/>
          </a:xfrm>
        </p:spPr>
        <p:txBody>
          <a:bodyPr/>
          <a:lstStyle/>
          <a:p>
            <a:r>
              <a:rPr lang="en-US" dirty="0"/>
              <a:t>Nominal Data Type:</a:t>
            </a:r>
          </a:p>
          <a:p>
            <a:r>
              <a:rPr lang="en-US" dirty="0"/>
              <a:t>This is in use to express names or labels which are not order or measurable.</a:t>
            </a:r>
          </a:p>
          <a:p>
            <a:r>
              <a:rPr lang="en-US" dirty="0"/>
              <a:t>ex., Male or female (gender), race, country, etc.</a:t>
            </a:r>
            <a:endParaRPr lang="en-IN" dirty="0"/>
          </a:p>
        </p:txBody>
      </p:sp>
      <p:pic>
        <p:nvPicPr>
          <p:cNvPr id="4" name="Picture 3">
            <a:extLst>
              <a:ext uri="{FF2B5EF4-FFF2-40B4-BE49-F238E27FC236}">
                <a16:creationId xmlns:a16="http://schemas.microsoft.com/office/drawing/2014/main" id="{3B22EB8B-DE07-03B7-BB72-C46DF8453F1B}"/>
              </a:ext>
            </a:extLst>
          </p:cNvPr>
          <p:cNvPicPr>
            <a:picLocks noChangeAspect="1"/>
          </p:cNvPicPr>
          <p:nvPr/>
        </p:nvPicPr>
        <p:blipFill>
          <a:blip r:embed="rId2"/>
          <a:stretch>
            <a:fillRect/>
          </a:stretch>
        </p:blipFill>
        <p:spPr>
          <a:xfrm>
            <a:off x="2057400" y="3428999"/>
            <a:ext cx="3505200" cy="3128987"/>
          </a:xfrm>
          <a:prstGeom prst="rect">
            <a:avLst/>
          </a:prstGeom>
        </p:spPr>
      </p:pic>
    </p:spTree>
    <p:extLst>
      <p:ext uri="{BB962C8B-B14F-4D97-AF65-F5344CB8AC3E}">
        <p14:creationId xmlns:p14="http://schemas.microsoft.com/office/powerpoint/2010/main" val="300908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
        <p:nvSpPr>
          <p:cNvPr id="5" name="Content Placeholder 4">
            <a:extLst>
              <a:ext uri="{FF2B5EF4-FFF2-40B4-BE49-F238E27FC236}">
                <a16:creationId xmlns:a16="http://schemas.microsoft.com/office/drawing/2014/main" id="{06478DFC-DDD2-2777-0B5E-D317256CFBEE}"/>
              </a:ext>
            </a:extLst>
          </p:cNvPr>
          <p:cNvSpPr>
            <a:spLocks noGrp="1"/>
          </p:cNvSpPr>
          <p:nvPr>
            <p:ph sz="quarter" idx="12"/>
          </p:nvPr>
        </p:nvSpPr>
        <p:spPr>
          <a:xfrm>
            <a:off x="457201" y="1381125"/>
            <a:ext cx="8228012" cy="2047875"/>
          </a:xfrm>
        </p:spPr>
        <p:txBody>
          <a:bodyPr>
            <a:normAutofit/>
          </a:bodyPr>
          <a:lstStyle/>
          <a:p>
            <a:r>
              <a:rPr lang="en-US" dirty="0"/>
              <a:t>Ordinal Data Type:</a:t>
            </a:r>
          </a:p>
          <a:p>
            <a:r>
              <a:rPr lang="en-US" dirty="0"/>
              <a:t>This is also A categorical data type like nominal data but has some natural ordering associated with it.</a:t>
            </a:r>
          </a:p>
          <a:p>
            <a:r>
              <a:rPr lang="en-US" dirty="0"/>
              <a:t>Ex., Likert rating scale, shirt sizes, ranks, grades, etc.,</a:t>
            </a:r>
            <a:endParaRPr lang="en-IN" dirty="0"/>
          </a:p>
        </p:txBody>
      </p:sp>
      <p:pic>
        <p:nvPicPr>
          <p:cNvPr id="6" name="Picture 5">
            <a:extLst>
              <a:ext uri="{FF2B5EF4-FFF2-40B4-BE49-F238E27FC236}">
                <a16:creationId xmlns:a16="http://schemas.microsoft.com/office/drawing/2014/main" id="{8A8C057D-9F75-0376-233F-B7437194E470}"/>
              </a:ext>
            </a:extLst>
          </p:cNvPr>
          <p:cNvPicPr>
            <a:picLocks noChangeAspect="1"/>
          </p:cNvPicPr>
          <p:nvPr/>
        </p:nvPicPr>
        <p:blipFill>
          <a:blip r:embed="rId2"/>
          <a:stretch>
            <a:fillRect/>
          </a:stretch>
        </p:blipFill>
        <p:spPr>
          <a:xfrm>
            <a:off x="428377" y="3733800"/>
            <a:ext cx="8256835" cy="2667000"/>
          </a:xfrm>
          <a:prstGeom prst="rect">
            <a:avLst/>
          </a:prstGeom>
        </p:spPr>
      </p:pic>
    </p:spTree>
    <p:extLst>
      <p:ext uri="{BB962C8B-B14F-4D97-AF65-F5344CB8AC3E}">
        <p14:creationId xmlns:p14="http://schemas.microsoft.com/office/powerpoint/2010/main" val="232407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
        <p:nvSpPr>
          <p:cNvPr id="5" name="Content Placeholder 4">
            <a:extLst>
              <a:ext uri="{FF2B5EF4-FFF2-40B4-BE49-F238E27FC236}">
                <a16:creationId xmlns:a16="http://schemas.microsoft.com/office/drawing/2014/main" id="{06478DFC-DDD2-2777-0B5E-D317256CFBEE}"/>
              </a:ext>
            </a:extLst>
          </p:cNvPr>
          <p:cNvSpPr>
            <a:spLocks noGrp="1"/>
          </p:cNvSpPr>
          <p:nvPr>
            <p:ph sz="quarter" idx="12"/>
          </p:nvPr>
        </p:nvSpPr>
        <p:spPr>
          <a:xfrm>
            <a:off x="457201" y="1381125"/>
            <a:ext cx="8228012" cy="2449998"/>
          </a:xfrm>
        </p:spPr>
        <p:txBody>
          <a:bodyPr>
            <a:normAutofit fontScale="77500" lnSpcReduction="20000"/>
          </a:bodyPr>
          <a:lstStyle/>
          <a:p>
            <a:r>
              <a:rPr lang="en-US" dirty="0"/>
              <a:t> Interval Data Type:</a:t>
            </a:r>
          </a:p>
          <a:p>
            <a:r>
              <a:rPr lang="en-US" dirty="0"/>
              <a:t>This is numeric data which has proper order and the exact zero means the true absence of A value attached. </a:t>
            </a:r>
          </a:p>
          <a:p>
            <a:r>
              <a:rPr lang="en-US" dirty="0"/>
              <a:t>Here zero means not A complete absence but has some value. This is the local scale.</a:t>
            </a:r>
          </a:p>
          <a:p>
            <a:r>
              <a:rPr lang="en-US" dirty="0"/>
              <a:t>ex., Temperature measured in degree Celsius, time, sat score, credit score, PH, etc. Difference between values is familiar. In this case, there is no absolute zero. Absolute </a:t>
            </a:r>
            <a:endParaRPr lang="en-IN" dirty="0"/>
          </a:p>
        </p:txBody>
      </p:sp>
      <p:pic>
        <p:nvPicPr>
          <p:cNvPr id="4" name="Picture 3">
            <a:extLst>
              <a:ext uri="{FF2B5EF4-FFF2-40B4-BE49-F238E27FC236}">
                <a16:creationId xmlns:a16="http://schemas.microsoft.com/office/drawing/2014/main" id="{4E442DFE-D7AA-F9F2-13CA-40C131C4BBBB}"/>
              </a:ext>
            </a:extLst>
          </p:cNvPr>
          <p:cNvPicPr>
            <a:picLocks noChangeAspect="1"/>
          </p:cNvPicPr>
          <p:nvPr/>
        </p:nvPicPr>
        <p:blipFill>
          <a:blip r:embed="rId2"/>
          <a:stretch>
            <a:fillRect/>
          </a:stretch>
        </p:blipFill>
        <p:spPr>
          <a:xfrm>
            <a:off x="3962400" y="3565875"/>
            <a:ext cx="3566469" cy="3292125"/>
          </a:xfrm>
          <a:prstGeom prst="rect">
            <a:avLst/>
          </a:prstGeom>
        </p:spPr>
      </p:pic>
    </p:spTree>
    <p:extLst>
      <p:ext uri="{BB962C8B-B14F-4D97-AF65-F5344CB8AC3E}">
        <p14:creationId xmlns:p14="http://schemas.microsoft.com/office/powerpoint/2010/main" val="149340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
        <p:nvSpPr>
          <p:cNvPr id="5" name="Content Placeholder 4">
            <a:extLst>
              <a:ext uri="{FF2B5EF4-FFF2-40B4-BE49-F238E27FC236}">
                <a16:creationId xmlns:a16="http://schemas.microsoft.com/office/drawing/2014/main" id="{06478DFC-DDD2-2777-0B5E-D317256CFBEE}"/>
              </a:ext>
            </a:extLst>
          </p:cNvPr>
          <p:cNvSpPr>
            <a:spLocks noGrp="1"/>
          </p:cNvSpPr>
          <p:nvPr>
            <p:ph sz="quarter" idx="12"/>
          </p:nvPr>
        </p:nvSpPr>
        <p:spPr>
          <a:xfrm>
            <a:off x="457201" y="1381125"/>
            <a:ext cx="8228012" cy="2449998"/>
          </a:xfrm>
        </p:spPr>
        <p:txBody>
          <a:bodyPr>
            <a:normAutofit fontScale="92500" lnSpcReduction="10000"/>
          </a:bodyPr>
          <a:lstStyle/>
          <a:p>
            <a:r>
              <a:rPr lang="en-US" dirty="0"/>
              <a:t>Ratio Data Type:</a:t>
            </a:r>
          </a:p>
          <a:p>
            <a:r>
              <a:rPr lang="en-US" dirty="0"/>
              <a:t>This quantitative data type is the same as the interval data type but has the absolute zero. Here zero means complete absence and the scale starts from zero. This is the global scale.</a:t>
            </a:r>
          </a:p>
          <a:p>
            <a:r>
              <a:rPr lang="en-US" dirty="0"/>
              <a:t>ex., Temperature in kelvin, height, weight, etc.</a:t>
            </a:r>
            <a:endParaRPr lang="en-IN" dirty="0"/>
          </a:p>
        </p:txBody>
      </p:sp>
      <p:pic>
        <p:nvPicPr>
          <p:cNvPr id="6" name="Picture 5">
            <a:extLst>
              <a:ext uri="{FF2B5EF4-FFF2-40B4-BE49-F238E27FC236}">
                <a16:creationId xmlns:a16="http://schemas.microsoft.com/office/drawing/2014/main" id="{B70C8D9A-5BD4-7AC8-E2A8-5C4706AEFB09}"/>
              </a:ext>
            </a:extLst>
          </p:cNvPr>
          <p:cNvPicPr>
            <a:picLocks noChangeAspect="1"/>
          </p:cNvPicPr>
          <p:nvPr/>
        </p:nvPicPr>
        <p:blipFill>
          <a:blip r:embed="rId2"/>
          <a:stretch>
            <a:fillRect/>
          </a:stretch>
        </p:blipFill>
        <p:spPr>
          <a:xfrm>
            <a:off x="1828799" y="3657600"/>
            <a:ext cx="4791431" cy="2971800"/>
          </a:xfrm>
          <a:prstGeom prst="rect">
            <a:avLst/>
          </a:prstGeom>
        </p:spPr>
      </p:pic>
    </p:spTree>
    <p:extLst>
      <p:ext uri="{BB962C8B-B14F-4D97-AF65-F5344CB8AC3E}">
        <p14:creationId xmlns:p14="http://schemas.microsoft.com/office/powerpoint/2010/main" val="1697725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B3C008-DA08-78E9-4692-44B662D5BF9D}"/>
              </a:ext>
            </a:extLst>
          </p:cNvPr>
          <p:cNvSpPr>
            <a:spLocks noGrp="1"/>
          </p:cNvSpPr>
          <p:nvPr>
            <p:ph sz="quarter" idx="12"/>
          </p:nvPr>
        </p:nvSpPr>
        <p:spPr/>
        <p:txBody>
          <a:bodyPr>
            <a:normAutofit lnSpcReduction="10000"/>
          </a:bodyPr>
          <a:lstStyle/>
          <a:p>
            <a:r>
              <a:rPr lang="en-US" dirty="0"/>
              <a:t>Data storage, or data keeping, is storing information and making it as readily available as possible via technology designed particularly for that purpose. </a:t>
            </a:r>
          </a:p>
          <a:p>
            <a:r>
              <a:rPr lang="en-US" dirty="0"/>
              <a:t>It constitutes a simple method of storing data in digital form on computer devices, and keeping data on hand makes many digital processes more effective.</a:t>
            </a:r>
          </a:p>
          <a:p>
            <a:r>
              <a:rPr lang="en-US" dirty="0"/>
              <a:t>Storage devices may use electromagnetic, optical, or other media to keep the data safe and recover it when necessary. </a:t>
            </a:r>
          </a:p>
          <a:p>
            <a:r>
              <a:rPr lang="en-US" dirty="0"/>
              <a:t>File recovery and backup procedures become simple by data storage in the case of an unforeseen computer failure or cyberattack. </a:t>
            </a:r>
            <a:endParaRPr lang="en-IN" dirty="0"/>
          </a:p>
        </p:txBody>
      </p:sp>
      <p:sp>
        <p:nvSpPr>
          <p:cNvPr id="3" name="Title 2">
            <a:extLst>
              <a:ext uri="{FF2B5EF4-FFF2-40B4-BE49-F238E27FC236}">
                <a16:creationId xmlns:a16="http://schemas.microsoft.com/office/drawing/2014/main" id="{7C1A9C37-7C25-B920-3022-332C1AADBDF4}"/>
              </a:ext>
            </a:extLst>
          </p:cNvPr>
          <p:cNvSpPr>
            <a:spLocks noGrp="1"/>
          </p:cNvSpPr>
          <p:nvPr>
            <p:ph type="title"/>
          </p:nvPr>
        </p:nvSpPr>
        <p:spPr/>
        <p:txBody>
          <a:bodyPr/>
          <a:lstStyle/>
          <a:p>
            <a:r>
              <a:rPr lang="en-IN" dirty="0"/>
              <a:t>Data Storage</a:t>
            </a:r>
          </a:p>
        </p:txBody>
      </p:sp>
    </p:spTree>
    <p:extLst>
      <p:ext uri="{BB962C8B-B14F-4D97-AF65-F5344CB8AC3E}">
        <p14:creationId xmlns:p14="http://schemas.microsoft.com/office/powerpoint/2010/main" val="510600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1A9C37-7C25-B920-3022-332C1AADBDF4}"/>
              </a:ext>
            </a:extLst>
          </p:cNvPr>
          <p:cNvSpPr>
            <a:spLocks noGrp="1"/>
          </p:cNvSpPr>
          <p:nvPr>
            <p:ph type="title"/>
          </p:nvPr>
        </p:nvSpPr>
        <p:spPr/>
        <p:txBody>
          <a:bodyPr/>
          <a:lstStyle/>
          <a:p>
            <a:r>
              <a:rPr lang="en-IN" dirty="0"/>
              <a:t>Data Storage</a:t>
            </a:r>
          </a:p>
        </p:txBody>
      </p:sp>
      <p:pic>
        <p:nvPicPr>
          <p:cNvPr id="6146" name="Picture 2" descr="Different data storage devices">
            <a:extLst>
              <a:ext uri="{FF2B5EF4-FFF2-40B4-BE49-F238E27FC236}">
                <a16:creationId xmlns:a16="http://schemas.microsoft.com/office/drawing/2014/main" id="{893544F0-2919-3F77-55D2-0E992B447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50"/>
          <a:stretch/>
        </p:blipFill>
        <p:spPr bwMode="auto">
          <a:xfrm>
            <a:off x="990600" y="1447800"/>
            <a:ext cx="635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764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9631A70-BD35-4942-974A-6CC075DE8536}"/>
              </a:ext>
            </a:extLst>
          </p:cNvPr>
          <p:cNvSpPr>
            <a:spLocks noGrp="1"/>
          </p:cNvSpPr>
          <p:nvPr>
            <p:ph sz="quarter" idx="12"/>
          </p:nvPr>
        </p:nvSpPr>
        <p:spPr/>
        <p:txBody>
          <a:bodyPr/>
          <a:lstStyle/>
          <a:p>
            <a:r>
              <a:rPr lang="en-IN" dirty="0"/>
              <a:t>Normalization</a:t>
            </a:r>
          </a:p>
          <a:p>
            <a:r>
              <a:rPr lang="en-IN" dirty="0"/>
              <a:t>MySQL in Cloud</a:t>
            </a:r>
          </a:p>
          <a:p>
            <a:r>
              <a:rPr lang="en-IN" dirty="0"/>
              <a:t>MySQL Heatwave in ML</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3" name="Title 2">
            <a:extLst>
              <a:ext uri="{FF2B5EF4-FFF2-40B4-BE49-F238E27FC236}">
                <a16:creationId xmlns:a16="http://schemas.microsoft.com/office/drawing/2014/main" id="{B0D0F837-5F23-494E-8072-5BB46E2EC159}"/>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302410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8DD54D-91BA-6A73-3897-604D40F80631}"/>
              </a:ext>
            </a:extLst>
          </p:cNvPr>
          <p:cNvSpPr>
            <a:spLocks noGrp="1"/>
          </p:cNvSpPr>
          <p:nvPr>
            <p:ph sz="quarter" idx="12"/>
          </p:nvPr>
        </p:nvSpPr>
        <p:spPr/>
        <p:txBody>
          <a:bodyPr/>
          <a:lstStyle/>
          <a:p>
            <a:r>
              <a:rPr lang="en-US" dirty="0"/>
              <a:t>A network-attached storage (NAS) server is a specific storage platform that links to devices over a LAN. </a:t>
            </a:r>
          </a:p>
          <a:p>
            <a:r>
              <a:rPr lang="en-US" dirty="0"/>
              <a:t>The server’s connectivity features allow for the retrieval and storage of data from many external devices, and NAS storage also offers extensive sharing capabilities. </a:t>
            </a:r>
          </a:p>
          <a:p>
            <a:r>
              <a:rPr lang="en-US" dirty="0"/>
              <a:t>The system utilizes the features of a file-storage technology and the clustering of a redundant array of drives (RAID). </a:t>
            </a:r>
            <a:endParaRPr lang="en-IN" dirty="0"/>
          </a:p>
        </p:txBody>
      </p:sp>
      <p:sp>
        <p:nvSpPr>
          <p:cNvPr id="3" name="Title 2">
            <a:extLst>
              <a:ext uri="{FF2B5EF4-FFF2-40B4-BE49-F238E27FC236}">
                <a16:creationId xmlns:a16="http://schemas.microsoft.com/office/drawing/2014/main" id="{971C36B0-BDAA-EDA1-B222-67ECC1FD4159}"/>
              </a:ext>
            </a:extLst>
          </p:cNvPr>
          <p:cNvSpPr>
            <a:spLocks noGrp="1"/>
          </p:cNvSpPr>
          <p:nvPr>
            <p:ph type="title"/>
          </p:nvPr>
        </p:nvSpPr>
        <p:spPr/>
        <p:txBody>
          <a:bodyPr/>
          <a:lstStyle/>
          <a:p>
            <a:r>
              <a:rPr lang="en-IN" dirty="0"/>
              <a:t>NAS (Network-Attached Storage)</a:t>
            </a:r>
          </a:p>
        </p:txBody>
      </p:sp>
    </p:spTree>
    <p:extLst>
      <p:ext uri="{BB962C8B-B14F-4D97-AF65-F5344CB8AC3E}">
        <p14:creationId xmlns:p14="http://schemas.microsoft.com/office/powerpoint/2010/main" val="224258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C36B0-BDAA-EDA1-B222-67ECC1FD4159}"/>
              </a:ext>
            </a:extLst>
          </p:cNvPr>
          <p:cNvSpPr>
            <a:spLocks noGrp="1"/>
          </p:cNvSpPr>
          <p:nvPr>
            <p:ph type="title"/>
          </p:nvPr>
        </p:nvSpPr>
        <p:spPr/>
        <p:txBody>
          <a:bodyPr/>
          <a:lstStyle/>
          <a:p>
            <a:r>
              <a:rPr lang="en-IN" dirty="0"/>
              <a:t>NAS (Network-Attached Storage)</a:t>
            </a:r>
          </a:p>
        </p:txBody>
      </p:sp>
      <p:pic>
        <p:nvPicPr>
          <p:cNvPr id="7170" name="Picture 2" descr="Network-Attached Storage">
            <a:extLst>
              <a:ext uri="{FF2B5EF4-FFF2-40B4-BE49-F238E27FC236}">
                <a16:creationId xmlns:a16="http://schemas.microsoft.com/office/drawing/2014/main" id="{3D80BF87-0FA9-28BD-9535-2A21A3F82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00250"/>
            <a:ext cx="762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89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D35DC1-27C4-E60D-68DD-96512E4532F2}"/>
              </a:ext>
            </a:extLst>
          </p:cNvPr>
          <p:cNvSpPr>
            <a:spLocks noGrp="1"/>
          </p:cNvSpPr>
          <p:nvPr>
            <p:ph sz="quarter" idx="12"/>
          </p:nvPr>
        </p:nvSpPr>
        <p:spPr/>
        <p:txBody>
          <a:bodyPr/>
          <a:lstStyle/>
          <a:p>
            <a:r>
              <a:rPr lang="en-US" dirty="0"/>
              <a:t>A storage area network (SAN) is a network-based storage that can access data at the block level. </a:t>
            </a:r>
          </a:p>
          <a:p>
            <a:r>
              <a:rPr lang="en-US" dirty="0"/>
              <a:t>This kind of storage consists of several data storage units connected by a network. </a:t>
            </a:r>
          </a:p>
          <a:p>
            <a:r>
              <a:rPr lang="en-US" dirty="0"/>
              <a:t>The storage format is an amalgam of NAS and DAS.</a:t>
            </a:r>
          </a:p>
          <a:p>
            <a:r>
              <a:rPr lang="en-US" dirty="0"/>
              <a:t>The storage type transfers data across a server and storage using specific networking protocols, like Fiber Channels.</a:t>
            </a:r>
            <a:endParaRPr lang="en-IN" dirty="0"/>
          </a:p>
        </p:txBody>
      </p:sp>
      <p:sp>
        <p:nvSpPr>
          <p:cNvPr id="3" name="Title 2">
            <a:extLst>
              <a:ext uri="{FF2B5EF4-FFF2-40B4-BE49-F238E27FC236}">
                <a16:creationId xmlns:a16="http://schemas.microsoft.com/office/drawing/2014/main" id="{846F1A2E-DE20-8713-A916-970A28C5A842}"/>
              </a:ext>
            </a:extLst>
          </p:cNvPr>
          <p:cNvSpPr>
            <a:spLocks noGrp="1"/>
          </p:cNvSpPr>
          <p:nvPr>
            <p:ph type="title"/>
          </p:nvPr>
        </p:nvSpPr>
        <p:spPr/>
        <p:txBody>
          <a:bodyPr/>
          <a:lstStyle/>
          <a:p>
            <a:r>
              <a:rPr lang="en-IN" dirty="0"/>
              <a:t>SAN (Storage Area Network)</a:t>
            </a:r>
          </a:p>
        </p:txBody>
      </p:sp>
    </p:spTree>
    <p:extLst>
      <p:ext uri="{BB962C8B-B14F-4D97-AF65-F5344CB8AC3E}">
        <p14:creationId xmlns:p14="http://schemas.microsoft.com/office/powerpoint/2010/main" val="2752836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F1A2E-DE20-8713-A916-970A28C5A842}"/>
              </a:ext>
            </a:extLst>
          </p:cNvPr>
          <p:cNvSpPr>
            <a:spLocks noGrp="1"/>
          </p:cNvSpPr>
          <p:nvPr>
            <p:ph type="title"/>
          </p:nvPr>
        </p:nvSpPr>
        <p:spPr/>
        <p:txBody>
          <a:bodyPr/>
          <a:lstStyle/>
          <a:p>
            <a:r>
              <a:rPr lang="en-IN" dirty="0"/>
              <a:t>SAN (Storage Area Network)</a:t>
            </a:r>
          </a:p>
        </p:txBody>
      </p:sp>
      <p:pic>
        <p:nvPicPr>
          <p:cNvPr id="8194" name="Picture 2" descr="Storage Area Network">
            <a:extLst>
              <a:ext uri="{FF2B5EF4-FFF2-40B4-BE49-F238E27FC236}">
                <a16:creationId xmlns:a16="http://schemas.microsoft.com/office/drawing/2014/main" id="{A1123A2E-7090-40AB-DB20-4B2C12F17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00250"/>
            <a:ext cx="762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512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from Various Sources</a:t>
            </a:r>
          </a:p>
        </p:txBody>
      </p:sp>
      <p:sp>
        <p:nvSpPr>
          <p:cNvPr id="3" name="Content Placeholder 2"/>
          <p:cNvSpPr>
            <a:spLocks noGrp="1"/>
          </p:cNvSpPr>
          <p:nvPr>
            <p:ph idx="4294967295"/>
          </p:nvPr>
        </p:nvSpPr>
        <p:spPr>
          <a:xfrm>
            <a:off x="533400" y="1524000"/>
            <a:ext cx="7886700" cy="4038600"/>
          </a:xfrm>
          <a:prstGeom prst="rect">
            <a:avLst/>
          </a:prstGeom>
        </p:spPr>
        <p:txBody>
          <a:bodyPr>
            <a:normAutofit fontScale="77500" lnSpcReduction="20000"/>
          </a:bodyPr>
          <a:lstStyle/>
          <a:p>
            <a:r>
              <a:rPr lang="en-IN" dirty="0"/>
              <a:t>CSV file</a:t>
            </a:r>
          </a:p>
          <a:p>
            <a:r>
              <a:rPr lang="en-IN" dirty="0"/>
              <a:t>Flat File (tab, space, or any other separator)</a:t>
            </a:r>
          </a:p>
          <a:p>
            <a:r>
              <a:rPr lang="en-IN" dirty="0"/>
              <a:t>Text File (In a single file — reading data all at once)</a:t>
            </a:r>
          </a:p>
          <a:p>
            <a:r>
              <a:rPr lang="en-IN" dirty="0"/>
              <a:t>ZIP file</a:t>
            </a:r>
          </a:p>
          <a:p>
            <a:r>
              <a:rPr lang="en-IN" dirty="0"/>
              <a:t>Multiple Text Files (Data is split over multiple text files)</a:t>
            </a:r>
          </a:p>
          <a:p>
            <a:r>
              <a:rPr lang="en-IN" dirty="0"/>
              <a:t>Download File from Internet (File hosted on a server)</a:t>
            </a:r>
          </a:p>
          <a:p>
            <a:r>
              <a:rPr lang="en-IN" dirty="0"/>
              <a:t>Webpage (scraping)</a:t>
            </a:r>
          </a:p>
          <a:p>
            <a:r>
              <a:rPr lang="en-IN" dirty="0"/>
              <a:t>APIs (JSON)</a:t>
            </a:r>
          </a:p>
          <a:p>
            <a:r>
              <a:rPr lang="en-IN" dirty="0"/>
              <a:t>Text File (Reading data line by line)</a:t>
            </a:r>
          </a:p>
          <a:p>
            <a:r>
              <a:rPr lang="en-IN" dirty="0"/>
              <a:t>RDBMS (SQL Tables)</a:t>
            </a:r>
          </a:p>
        </p:txBody>
      </p:sp>
    </p:spTree>
    <p:extLst>
      <p:ext uri="{BB962C8B-B14F-4D97-AF65-F5344CB8AC3E}">
        <p14:creationId xmlns:p14="http://schemas.microsoft.com/office/powerpoint/2010/main" val="740377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8FA8E-9D02-1314-EAB0-49265B353825}"/>
              </a:ext>
            </a:extLst>
          </p:cNvPr>
          <p:cNvSpPr>
            <a:spLocks noGrp="1"/>
          </p:cNvSpPr>
          <p:nvPr>
            <p:ph sz="quarter" idx="12"/>
          </p:nvPr>
        </p:nvSpPr>
        <p:spPr/>
        <p:txBody>
          <a:bodyPr>
            <a:normAutofit/>
          </a:bodyPr>
          <a:lstStyle/>
          <a:p>
            <a:r>
              <a:rPr lang="en-US" dirty="0"/>
              <a:t>A B-tree is a sort of self-balancing search tree whereby each node could have more than two children and hold multiple keys. </a:t>
            </a:r>
          </a:p>
          <a:p>
            <a:r>
              <a:rPr lang="en-US" dirty="0"/>
              <a:t>It’s a broader version of the binary search tree. It is also usually called a height-balanced m-way tree.</a:t>
            </a:r>
          </a:p>
        </p:txBody>
      </p:sp>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IN" dirty="0"/>
              <a:t>B-Tree Data Structure</a:t>
            </a:r>
          </a:p>
        </p:txBody>
      </p:sp>
    </p:spTree>
    <p:extLst>
      <p:ext uri="{BB962C8B-B14F-4D97-AF65-F5344CB8AC3E}">
        <p14:creationId xmlns:p14="http://schemas.microsoft.com/office/powerpoint/2010/main" val="378134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8FA8E-9D02-1314-EAB0-49265B353825}"/>
              </a:ext>
            </a:extLst>
          </p:cNvPr>
          <p:cNvSpPr>
            <a:spLocks noGrp="1"/>
          </p:cNvSpPr>
          <p:nvPr>
            <p:ph sz="quarter" idx="12"/>
          </p:nvPr>
        </p:nvSpPr>
        <p:spPr/>
        <p:txBody>
          <a:bodyPr/>
          <a:lstStyle/>
          <a:p>
            <a:r>
              <a:rPr lang="en-US" dirty="0"/>
              <a:t>B Tree is a specialized m-way tree that can be widely used for disk access. </a:t>
            </a:r>
          </a:p>
          <a:p>
            <a:r>
              <a:rPr lang="en-US" dirty="0"/>
              <a:t>A B-Tree of order m can have at most m-1 keys and m children. </a:t>
            </a:r>
          </a:p>
          <a:p>
            <a:r>
              <a:rPr lang="en-US" dirty="0"/>
              <a:t>One of the main reason of using B tree is its capability to store large number of keys in a single node and large key values by keeping the height of the tree relatively small.</a:t>
            </a:r>
            <a:endParaRPr lang="en-IN" dirty="0"/>
          </a:p>
        </p:txBody>
      </p:sp>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IN" dirty="0"/>
              <a:t>B-Tree Data Structure</a:t>
            </a:r>
          </a:p>
        </p:txBody>
      </p:sp>
    </p:spTree>
    <p:extLst>
      <p:ext uri="{BB962C8B-B14F-4D97-AF65-F5344CB8AC3E}">
        <p14:creationId xmlns:p14="http://schemas.microsoft.com/office/powerpoint/2010/main" val="1758481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8C29BE-D0D2-2256-7CC3-53CF2D381EF8}"/>
              </a:ext>
            </a:extLst>
          </p:cNvPr>
          <p:cNvSpPr>
            <a:spLocks noGrp="1"/>
          </p:cNvSpPr>
          <p:nvPr>
            <p:ph sz="quarter" idx="12"/>
          </p:nvPr>
        </p:nvSpPr>
        <p:spPr/>
        <p:txBody>
          <a:bodyPr/>
          <a:lstStyle/>
          <a:p>
            <a:r>
              <a:rPr lang="en-US" dirty="0"/>
              <a:t>The need for B-tree emerged as the demand for faster access to physical storage media such as a hard disk grew. </a:t>
            </a:r>
          </a:p>
          <a:p>
            <a:r>
              <a:rPr lang="en-US" dirty="0"/>
              <a:t>With a bigger capacity, backup storage devices were slower. </a:t>
            </a:r>
          </a:p>
          <a:p>
            <a:r>
              <a:rPr lang="en-US" dirty="0"/>
              <a:t>There was a demand for data structures that reduced the number of disc accesses.</a:t>
            </a:r>
            <a:endParaRPr lang="en-IN" dirty="0"/>
          </a:p>
        </p:txBody>
      </p:sp>
      <p:sp>
        <p:nvSpPr>
          <p:cNvPr id="3" name="Title 2">
            <a:extLst>
              <a:ext uri="{FF2B5EF4-FFF2-40B4-BE49-F238E27FC236}">
                <a16:creationId xmlns:a16="http://schemas.microsoft.com/office/drawing/2014/main" id="{03CF151C-1A62-D53A-4497-CDE394B828DD}"/>
              </a:ext>
            </a:extLst>
          </p:cNvPr>
          <p:cNvSpPr>
            <a:spLocks noGrp="1"/>
          </p:cNvSpPr>
          <p:nvPr>
            <p:ph type="title"/>
          </p:nvPr>
        </p:nvSpPr>
        <p:spPr/>
        <p:txBody>
          <a:bodyPr/>
          <a:lstStyle/>
          <a:p>
            <a:r>
              <a:rPr lang="en-IN" dirty="0"/>
              <a:t>Need for B-Tree</a:t>
            </a:r>
          </a:p>
        </p:txBody>
      </p:sp>
    </p:spTree>
    <p:extLst>
      <p:ext uri="{BB962C8B-B14F-4D97-AF65-F5344CB8AC3E}">
        <p14:creationId xmlns:p14="http://schemas.microsoft.com/office/powerpoint/2010/main" val="665812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8C29BE-D0D2-2256-7CC3-53CF2D381EF8}"/>
              </a:ext>
            </a:extLst>
          </p:cNvPr>
          <p:cNvSpPr>
            <a:spLocks noGrp="1"/>
          </p:cNvSpPr>
          <p:nvPr>
            <p:ph sz="quarter" idx="12"/>
          </p:nvPr>
        </p:nvSpPr>
        <p:spPr/>
        <p:txBody>
          <a:bodyPr/>
          <a:lstStyle/>
          <a:p>
            <a:r>
              <a:rPr lang="en-US" dirty="0"/>
              <a:t>A binary search tree, an AVL tree, a red-black tree, and other data structures can only store one key in each node. </a:t>
            </a:r>
          </a:p>
          <a:p>
            <a:r>
              <a:rPr lang="en-US" dirty="0"/>
              <a:t>When you need to store a significant number of keys, the height of such trees grows quite vast, and the time it takes to access them grows.</a:t>
            </a:r>
            <a:endParaRPr lang="en-IN" dirty="0"/>
          </a:p>
        </p:txBody>
      </p:sp>
      <p:sp>
        <p:nvSpPr>
          <p:cNvPr id="3" name="Title 2">
            <a:extLst>
              <a:ext uri="{FF2B5EF4-FFF2-40B4-BE49-F238E27FC236}">
                <a16:creationId xmlns:a16="http://schemas.microsoft.com/office/drawing/2014/main" id="{03CF151C-1A62-D53A-4497-CDE394B828DD}"/>
              </a:ext>
            </a:extLst>
          </p:cNvPr>
          <p:cNvSpPr>
            <a:spLocks noGrp="1"/>
          </p:cNvSpPr>
          <p:nvPr>
            <p:ph type="title"/>
          </p:nvPr>
        </p:nvSpPr>
        <p:spPr/>
        <p:txBody>
          <a:bodyPr/>
          <a:lstStyle/>
          <a:p>
            <a:r>
              <a:rPr lang="en-IN" dirty="0"/>
              <a:t>Need for B-Tree</a:t>
            </a:r>
          </a:p>
        </p:txBody>
      </p:sp>
    </p:spTree>
    <p:extLst>
      <p:ext uri="{BB962C8B-B14F-4D97-AF65-F5344CB8AC3E}">
        <p14:creationId xmlns:p14="http://schemas.microsoft.com/office/powerpoint/2010/main" val="1592008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8C29BE-D0D2-2256-7CC3-53CF2D381EF8}"/>
              </a:ext>
            </a:extLst>
          </p:cNvPr>
          <p:cNvSpPr>
            <a:spLocks noGrp="1"/>
          </p:cNvSpPr>
          <p:nvPr>
            <p:ph sz="quarter" idx="12"/>
          </p:nvPr>
        </p:nvSpPr>
        <p:spPr/>
        <p:txBody>
          <a:bodyPr/>
          <a:lstStyle/>
          <a:p>
            <a:r>
              <a:rPr lang="en-US" dirty="0"/>
              <a:t>B-tree, on the other hand, can store multiple keys inside a single node and has several child nodes. </a:t>
            </a:r>
          </a:p>
          <a:p>
            <a:r>
              <a:rPr lang="en-US" dirty="0"/>
              <a:t>It considerably reduces the height, allowing for speedier disk access.</a:t>
            </a:r>
            <a:endParaRPr lang="en-IN" dirty="0"/>
          </a:p>
        </p:txBody>
      </p:sp>
      <p:sp>
        <p:nvSpPr>
          <p:cNvPr id="3" name="Title 2">
            <a:extLst>
              <a:ext uri="{FF2B5EF4-FFF2-40B4-BE49-F238E27FC236}">
                <a16:creationId xmlns:a16="http://schemas.microsoft.com/office/drawing/2014/main" id="{03CF151C-1A62-D53A-4497-CDE394B828DD}"/>
              </a:ext>
            </a:extLst>
          </p:cNvPr>
          <p:cNvSpPr>
            <a:spLocks noGrp="1"/>
          </p:cNvSpPr>
          <p:nvPr>
            <p:ph type="title"/>
          </p:nvPr>
        </p:nvSpPr>
        <p:spPr/>
        <p:txBody>
          <a:bodyPr/>
          <a:lstStyle/>
          <a:p>
            <a:r>
              <a:rPr lang="en-IN" dirty="0"/>
              <a:t>Need for B-Tree</a:t>
            </a:r>
          </a:p>
        </p:txBody>
      </p:sp>
    </p:spTree>
    <p:extLst>
      <p:ext uri="{BB962C8B-B14F-4D97-AF65-F5344CB8AC3E}">
        <p14:creationId xmlns:p14="http://schemas.microsoft.com/office/powerpoint/2010/main" val="87750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7ED023-3717-973F-4C24-3BAD13EFC8F4}"/>
              </a:ext>
            </a:extLst>
          </p:cNvPr>
          <p:cNvSpPr>
            <a:spLocks noGrp="1"/>
          </p:cNvSpPr>
          <p:nvPr>
            <p:ph sz="quarter" idx="12"/>
          </p:nvPr>
        </p:nvSpPr>
        <p:spPr/>
        <p:txBody>
          <a:bodyPr/>
          <a:lstStyle/>
          <a:p>
            <a:r>
              <a:rPr lang="en-US" dirty="0"/>
              <a:t>Data is a collection of information gathered by observations, measurements, research or analysis.</a:t>
            </a:r>
          </a:p>
          <a:p>
            <a:r>
              <a:rPr lang="en-US" dirty="0"/>
              <a:t>They may consist of facts, numbers, names, figures or even description of things. </a:t>
            </a:r>
          </a:p>
          <a:p>
            <a:r>
              <a:rPr lang="en-US" dirty="0"/>
              <a:t>Data is organized in the form of graphs, charts or tables. </a:t>
            </a:r>
          </a:p>
          <a:p>
            <a:r>
              <a:rPr lang="en-US" dirty="0"/>
              <a:t>There exist data scientist who does data mining and with the help of that data analyze our world.</a:t>
            </a:r>
            <a:endParaRPr lang="en-IN" dirty="0"/>
          </a:p>
        </p:txBody>
      </p:sp>
      <p:sp>
        <p:nvSpPr>
          <p:cNvPr id="3" name="Title 2">
            <a:extLst>
              <a:ext uri="{FF2B5EF4-FFF2-40B4-BE49-F238E27FC236}">
                <a16:creationId xmlns:a16="http://schemas.microsoft.com/office/drawing/2014/main" id="{FAD60FFB-FC68-F46B-0169-CE0F7B9936FF}"/>
              </a:ext>
            </a:extLst>
          </p:cNvPr>
          <p:cNvSpPr>
            <a:spLocks noGrp="1"/>
          </p:cNvSpPr>
          <p:nvPr>
            <p:ph type="title"/>
          </p:nvPr>
        </p:nvSpPr>
        <p:spPr/>
        <p:txBody>
          <a:bodyPr/>
          <a:lstStyle/>
          <a:p>
            <a:r>
              <a:rPr lang="en-IN" dirty="0"/>
              <a:t>Introduction to Data</a:t>
            </a:r>
          </a:p>
        </p:txBody>
      </p:sp>
    </p:spTree>
    <p:extLst>
      <p:ext uri="{BB962C8B-B14F-4D97-AF65-F5344CB8AC3E}">
        <p14:creationId xmlns:p14="http://schemas.microsoft.com/office/powerpoint/2010/main" val="2401719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IN" dirty="0"/>
              <a:t>B-Tree Data Structure</a:t>
            </a:r>
          </a:p>
        </p:txBody>
      </p:sp>
      <p:pic>
        <p:nvPicPr>
          <p:cNvPr id="9220" name="Picture 4">
            <a:extLst>
              <a:ext uri="{FF2B5EF4-FFF2-40B4-BE49-F238E27FC236}">
                <a16:creationId xmlns:a16="http://schemas.microsoft.com/office/drawing/2014/main" id="{13FDC0C3-E786-83A8-4291-D5DB3D965B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93" t="15385" r="11056" b="7692"/>
          <a:stretch/>
        </p:blipFill>
        <p:spPr bwMode="auto">
          <a:xfrm>
            <a:off x="468811" y="1828800"/>
            <a:ext cx="8221979"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627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8FA8E-9D02-1314-EAB0-49265B353825}"/>
              </a:ext>
            </a:extLst>
          </p:cNvPr>
          <p:cNvSpPr>
            <a:spLocks noGrp="1"/>
          </p:cNvSpPr>
          <p:nvPr>
            <p:ph sz="quarter" idx="12"/>
          </p:nvPr>
        </p:nvSpPr>
        <p:spPr/>
        <p:txBody>
          <a:bodyPr>
            <a:normAutofit lnSpcReduction="10000"/>
          </a:bodyPr>
          <a:lstStyle/>
          <a:p>
            <a:r>
              <a:rPr lang="en-US" dirty="0"/>
              <a:t>A B tree of order m contains all the properties of an M way tree. In addition, it contains the following properties.</a:t>
            </a:r>
          </a:p>
          <a:p>
            <a:r>
              <a:rPr lang="en-US" dirty="0"/>
              <a:t>Every node in a B-Tree contains at most m children.</a:t>
            </a:r>
          </a:p>
          <a:p>
            <a:r>
              <a:rPr lang="en-US" dirty="0"/>
              <a:t>Every node in a B-Tree except the root node and the leaf node contain at least m/2 children.</a:t>
            </a:r>
          </a:p>
          <a:p>
            <a:r>
              <a:rPr lang="en-US" dirty="0"/>
              <a:t>The root nodes must have at least 2 nodes.</a:t>
            </a:r>
          </a:p>
          <a:p>
            <a:r>
              <a:rPr lang="en-US" dirty="0"/>
              <a:t>All leaf nodes must be at the same level.</a:t>
            </a:r>
          </a:p>
          <a:p>
            <a:r>
              <a:rPr lang="en-US" dirty="0"/>
              <a:t>It is not necessary that, all the nodes contain the same number of children but, each node must have m/2 number of nodes.</a:t>
            </a:r>
            <a:endParaRPr lang="en-IN" dirty="0"/>
          </a:p>
        </p:txBody>
      </p:sp>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US" dirty="0"/>
              <a:t>Properties of B Tree in DBMS</a:t>
            </a:r>
            <a:endParaRPr lang="en-IN" dirty="0"/>
          </a:p>
        </p:txBody>
      </p:sp>
    </p:spTree>
    <p:extLst>
      <p:ext uri="{BB962C8B-B14F-4D97-AF65-F5344CB8AC3E}">
        <p14:creationId xmlns:p14="http://schemas.microsoft.com/office/powerpoint/2010/main" val="1835493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8FA8E-9D02-1314-EAB0-49265B353825}"/>
              </a:ext>
            </a:extLst>
          </p:cNvPr>
          <p:cNvSpPr>
            <a:spLocks noGrp="1"/>
          </p:cNvSpPr>
          <p:nvPr>
            <p:ph sz="quarter" idx="12"/>
          </p:nvPr>
        </p:nvSpPr>
        <p:spPr>
          <a:xfrm>
            <a:off x="534988" y="1423986"/>
            <a:ext cx="8228012" cy="557214"/>
          </a:xfrm>
        </p:spPr>
        <p:txBody>
          <a:bodyPr>
            <a:normAutofit/>
          </a:bodyPr>
          <a:lstStyle/>
          <a:p>
            <a:r>
              <a:rPr lang="en-US" dirty="0"/>
              <a:t>A B tree of order 4 is shown in the following image.</a:t>
            </a:r>
            <a:endParaRPr lang="en-IN" dirty="0"/>
          </a:p>
        </p:txBody>
      </p:sp>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IN" dirty="0"/>
              <a:t>B-Tree Data Structure</a:t>
            </a:r>
          </a:p>
        </p:txBody>
      </p:sp>
      <p:pic>
        <p:nvPicPr>
          <p:cNvPr id="9218" name="Picture 2" descr="B Tree">
            <a:extLst>
              <a:ext uri="{FF2B5EF4-FFF2-40B4-BE49-F238E27FC236}">
                <a16:creationId xmlns:a16="http://schemas.microsoft.com/office/drawing/2014/main" id="{4C6081A5-0E98-6875-77AC-C78A86EA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9511"/>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455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EFED80-2DEA-65DD-8EE4-CB75C941CA35}"/>
              </a:ext>
            </a:extLst>
          </p:cNvPr>
          <p:cNvSpPr>
            <a:spLocks noGrp="1"/>
          </p:cNvSpPr>
          <p:nvPr>
            <p:ph sz="quarter" idx="12"/>
          </p:nvPr>
        </p:nvSpPr>
        <p:spPr/>
        <p:txBody>
          <a:bodyPr>
            <a:normAutofit fontScale="92500" lnSpcReduction="10000"/>
          </a:bodyPr>
          <a:lstStyle/>
          <a:p>
            <a:r>
              <a:rPr lang="en-US" dirty="0"/>
              <a:t>Search Operation</a:t>
            </a:r>
          </a:p>
          <a:p>
            <a:pPr lvl="1"/>
            <a:r>
              <a:rPr lang="en-US" dirty="0"/>
              <a:t>B Trees are comparable to Binary Search Trees in terms of searching. For example, let’s look for item 49 in the B Tree below. </a:t>
            </a:r>
          </a:p>
          <a:p>
            <a:pPr lvl="1"/>
            <a:r>
              <a:rPr lang="en-US" dirty="0"/>
              <a:t>The procedure will go somewhat like this:</a:t>
            </a:r>
          </a:p>
          <a:p>
            <a:pPr lvl="1"/>
            <a:r>
              <a:rPr lang="en-US" dirty="0"/>
              <a:t>Compare item 49 to node 78, which is the root node. Move to the left sub-tree since 49 &lt; 78.</a:t>
            </a:r>
          </a:p>
          <a:p>
            <a:pPr lvl="1"/>
            <a:r>
              <a:rPr lang="en-US" dirty="0"/>
              <a:t>Since 40 &lt; 49 &lt; 56, move to the right subtree of 40. If 49&gt;45, move to the right, and then compare and contrast 49.</a:t>
            </a:r>
          </a:p>
          <a:p>
            <a:pPr lvl="1"/>
            <a:r>
              <a:rPr lang="en-US" dirty="0"/>
              <a:t>Return if a match is found.</a:t>
            </a:r>
          </a:p>
          <a:p>
            <a:pPr lvl="1"/>
            <a:r>
              <a:rPr lang="en-US" dirty="0"/>
              <a:t>The height of the tree affects the search in a B tree. To search an element in a B tree, the search technique requires O(log n) time.</a:t>
            </a:r>
            <a:endParaRPr lang="en-IN" dirty="0"/>
          </a:p>
        </p:txBody>
      </p:sp>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spTree>
    <p:extLst>
      <p:ext uri="{BB962C8B-B14F-4D97-AF65-F5344CB8AC3E}">
        <p14:creationId xmlns:p14="http://schemas.microsoft.com/office/powerpoint/2010/main" val="2337250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pic>
        <p:nvPicPr>
          <p:cNvPr id="10242" name="Picture 2">
            <a:extLst>
              <a:ext uri="{FF2B5EF4-FFF2-40B4-BE49-F238E27FC236}">
                <a16:creationId xmlns:a16="http://schemas.microsoft.com/office/drawing/2014/main" id="{E3772EE9-EC31-ACCB-8178-ED7A1F1933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59" t="12404" r="8141" b="4909"/>
          <a:stretch/>
        </p:blipFill>
        <p:spPr bwMode="auto">
          <a:xfrm>
            <a:off x="293369" y="2157154"/>
            <a:ext cx="8440461" cy="203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8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17091C-FB17-2B32-8A3E-4C49627D8F7F}"/>
              </a:ext>
            </a:extLst>
          </p:cNvPr>
          <p:cNvSpPr>
            <a:spLocks noGrp="1"/>
          </p:cNvSpPr>
          <p:nvPr>
            <p:ph sz="quarter" idx="12"/>
          </p:nvPr>
        </p:nvSpPr>
        <p:spPr/>
        <p:txBody>
          <a:bodyPr>
            <a:normAutofit fontScale="92500" lnSpcReduction="20000"/>
          </a:bodyPr>
          <a:lstStyle/>
          <a:p>
            <a:r>
              <a:rPr lang="en-IN" dirty="0"/>
              <a:t>Insertion Operation</a:t>
            </a:r>
          </a:p>
          <a:p>
            <a:pPr lvl="1"/>
            <a:r>
              <a:rPr lang="en-US" dirty="0"/>
              <a:t>At the leaf node level, insertions are made. To place an item into B Tree, the following algorithm must be followed:</a:t>
            </a:r>
          </a:p>
          <a:p>
            <a:pPr lvl="1"/>
            <a:r>
              <a:rPr lang="en-US" dirty="0"/>
              <a:t>Navigate the B Tree until you find the suitable leaf node to insert the node at.</a:t>
            </a:r>
          </a:p>
          <a:p>
            <a:pPr lvl="1"/>
            <a:r>
              <a:rPr lang="en-US" dirty="0"/>
              <a:t>If there are fewer than m-1 keys in the leaf node, insert the elements in ascending order.</a:t>
            </a:r>
          </a:p>
          <a:p>
            <a:pPr lvl="1"/>
            <a:r>
              <a:rPr lang="en-US" dirty="0"/>
              <a:t>Otherwise, if the leaf node comprises m-1 keys, proceed to the next step.</a:t>
            </a:r>
          </a:p>
          <a:p>
            <a:pPr lvl="1"/>
            <a:r>
              <a:rPr lang="en-US" dirty="0"/>
              <a:t>In the rising sequence of elements, add the new element.</a:t>
            </a:r>
          </a:p>
          <a:p>
            <a:pPr lvl="1"/>
            <a:r>
              <a:rPr lang="en-US" dirty="0"/>
              <a:t>In the middle, divide the node into two nodes.</a:t>
            </a:r>
          </a:p>
          <a:p>
            <a:pPr lvl="1"/>
            <a:r>
              <a:rPr lang="en-US" dirty="0"/>
              <a:t>The median element should be pushed up to its parent node.</a:t>
            </a:r>
          </a:p>
          <a:p>
            <a:pPr lvl="1"/>
            <a:r>
              <a:rPr lang="en-US" dirty="0"/>
              <a:t>If the parent node has the same m-1 number of keys as the child node, split it as well using the very same steps.</a:t>
            </a:r>
            <a:endParaRPr lang="en-IN" dirty="0"/>
          </a:p>
        </p:txBody>
      </p:sp>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spTree>
    <p:extLst>
      <p:ext uri="{BB962C8B-B14F-4D97-AF65-F5344CB8AC3E}">
        <p14:creationId xmlns:p14="http://schemas.microsoft.com/office/powerpoint/2010/main" val="3478217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pic>
        <p:nvPicPr>
          <p:cNvPr id="9" name="Picture 8">
            <a:extLst>
              <a:ext uri="{FF2B5EF4-FFF2-40B4-BE49-F238E27FC236}">
                <a16:creationId xmlns:a16="http://schemas.microsoft.com/office/drawing/2014/main" id="{A5A48898-A809-28C3-5D90-3264106D70D0}"/>
              </a:ext>
            </a:extLst>
          </p:cNvPr>
          <p:cNvPicPr>
            <a:picLocks noChangeAspect="1"/>
          </p:cNvPicPr>
          <p:nvPr/>
        </p:nvPicPr>
        <p:blipFill>
          <a:blip r:embed="rId2"/>
          <a:stretch>
            <a:fillRect/>
          </a:stretch>
        </p:blipFill>
        <p:spPr>
          <a:xfrm>
            <a:off x="-8335" y="1752600"/>
            <a:ext cx="9144000" cy="3729629"/>
          </a:xfrm>
          <a:prstGeom prst="rect">
            <a:avLst/>
          </a:prstGeom>
        </p:spPr>
      </p:pic>
    </p:spTree>
    <p:extLst>
      <p:ext uri="{BB962C8B-B14F-4D97-AF65-F5344CB8AC3E}">
        <p14:creationId xmlns:p14="http://schemas.microsoft.com/office/powerpoint/2010/main" val="3643790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pic>
        <p:nvPicPr>
          <p:cNvPr id="7" name="Picture 6">
            <a:extLst>
              <a:ext uri="{FF2B5EF4-FFF2-40B4-BE49-F238E27FC236}">
                <a16:creationId xmlns:a16="http://schemas.microsoft.com/office/drawing/2014/main" id="{A16F38C6-5D35-06A3-5414-F5293D345DB5}"/>
              </a:ext>
            </a:extLst>
          </p:cNvPr>
          <p:cNvPicPr>
            <a:picLocks noChangeAspect="1"/>
          </p:cNvPicPr>
          <p:nvPr/>
        </p:nvPicPr>
        <p:blipFill>
          <a:blip r:embed="rId2"/>
          <a:stretch>
            <a:fillRect/>
          </a:stretch>
        </p:blipFill>
        <p:spPr>
          <a:xfrm>
            <a:off x="0" y="1143000"/>
            <a:ext cx="9144000" cy="5424617"/>
          </a:xfrm>
          <a:prstGeom prst="rect">
            <a:avLst/>
          </a:prstGeom>
        </p:spPr>
      </p:pic>
    </p:spTree>
    <p:extLst>
      <p:ext uri="{BB962C8B-B14F-4D97-AF65-F5344CB8AC3E}">
        <p14:creationId xmlns:p14="http://schemas.microsoft.com/office/powerpoint/2010/main" val="58237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br>
              <a:rPr lang="en-US" dirty="0"/>
            </a:br>
            <a:r>
              <a:rPr lang="en-US" dirty="0"/>
              <a:t>Difference between Structured, Semi-structured and Unstructured data</a:t>
            </a:r>
            <a:br>
              <a:rPr lang="en-US" dirty="0"/>
            </a:br>
            <a:endParaRPr lang="en-IN" dirty="0"/>
          </a:p>
        </p:txBody>
      </p:sp>
      <p:graphicFrame>
        <p:nvGraphicFramePr>
          <p:cNvPr id="5" name="Table 4"/>
          <p:cNvGraphicFramePr>
            <a:graphicFrameLocks noGrp="1"/>
          </p:cNvGraphicFramePr>
          <p:nvPr/>
        </p:nvGraphicFramePr>
        <p:xfrm>
          <a:off x="228600" y="1295399"/>
          <a:ext cx="8763000" cy="5091321"/>
        </p:xfrm>
        <a:graphic>
          <a:graphicData uri="http://schemas.openxmlformats.org/drawingml/2006/table">
            <a:tbl>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466919">
                <a:tc>
                  <a:txBody>
                    <a:bodyPr/>
                    <a:lstStyle/>
                    <a:p>
                      <a:pPr algn="ctr" fontAlgn="base"/>
                      <a:r>
                        <a:rPr lang="en-IN" sz="1400" b="1" cap="all">
                          <a:solidFill>
                            <a:srgbClr val="000000"/>
                          </a:solidFill>
                          <a:effectLst/>
                        </a:rPr>
                        <a:t>PROPERTIES</a:t>
                      </a:r>
                    </a:p>
                  </a:txBody>
                  <a:tcPr marL="28846" marR="28846" marT="28846" marB="28846" anchor="ctr">
                    <a:lnL>
                      <a:noFill/>
                    </a:lnL>
                    <a:lnR>
                      <a:noFill/>
                    </a:lnR>
                    <a:lnT>
                      <a:noFill/>
                    </a:lnT>
                    <a:lnB w="7620"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IN" sz="1400" b="1" cap="all">
                          <a:solidFill>
                            <a:srgbClr val="000000"/>
                          </a:solidFill>
                          <a:effectLst/>
                        </a:rPr>
                        <a:t>STRUCTURED DATA</a:t>
                      </a:r>
                    </a:p>
                  </a:txBody>
                  <a:tcPr marL="28846" marR="28846" marT="28846" marB="28846" anchor="ctr">
                    <a:lnL>
                      <a:noFill/>
                    </a:lnL>
                    <a:lnR>
                      <a:noFill/>
                    </a:lnR>
                    <a:lnT>
                      <a:noFill/>
                    </a:lnT>
                    <a:lnB w="7620"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IN" sz="1400" b="1" cap="all">
                          <a:solidFill>
                            <a:srgbClr val="000000"/>
                          </a:solidFill>
                          <a:effectLst/>
                        </a:rPr>
                        <a:t>SEMI-STRUCTURED DATA</a:t>
                      </a:r>
                    </a:p>
                  </a:txBody>
                  <a:tcPr marL="28846" marR="28846" marT="28846" marB="28846" anchor="ctr">
                    <a:lnL>
                      <a:noFill/>
                    </a:lnL>
                    <a:lnR>
                      <a:noFill/>
                    </a:lnR>
                    <a:lnT>
                      <a:noFill/>
                    </a:lnT>
                    <a:lnB w="7620"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IN" sz="1400" b="1" cap="all">
                          <a:solidFill>
                            <a:srgbClr val="000000"/>
                          </a:solidFill>
                          <a:effectLst/>
                        </a:rPr>
                        <a:t>UNSTRUCTURED DATA</a:t>
                      </a:r>
                    </a:p>
                  </a:txBody>
                  <a:tcPr marL="28846" marR="28846" marT="28846" marB="28846" anchor="ctr">
                    <a:lnL>
                      <a:noFill/>
                    </a:lnL>
                    <a:lnR>
                      <a:noFill/>
                    </a:lnR>
                    <a:lnT>
                      <a:noFill/>
                    </a:lnT>
                    <a:lnB w="7620" cap="flat" cmpd="sng" algn="ctr">
                      <a:solidFill>
                        <a:srgbClr val="EDEDED"/>
                      </a:solidFill>
                      <a:prstDash val="solid"/>
                      <a:round/>
                      <a:headEnd type="none" w="med" len="med"/>
                      <a:tailEnd type="none" w="med" len="med"/>
                    </a:lnB>
                    <a:solidFill>
                      <a:srgbClr val="0F9D58"/>
                    </a:solidFill>
                  </a:tcPr>
                </a:tc>
                <a:extLst>
                  <a:ext uri="{0D108BD9-81ED-4DB2-BD59-A6C34878D82A}">
                    <a16:rowId xmlns:a16="http://schemas.microsoft.com/office/drawing/2014/main" val="10000"/>
                  </a:ext>
                </a:extLst>
              </a:tr>
              <a:tr h="459387">
                <a:tc>
                  <a:txBody>
                    <a:bodyPr/>
                    <a:lstStyle/>
                    <a:p>
                      <a:pPr algn="l" fontAlgn="base"/>
                      <a:r>
                        <a:rPr lang="en-IN" sz="1400" b="0">
                          <a:effectLst/>
                        </a:rPr>
                        <a:t>Technology</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based on Relational database table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based on XML/RDF</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based on character and binary data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30502">
                <a:tc>
                  <a:txBody>
                    <a:bodyPr/>
                    <a:lstStyle/>
                    <a:p>
                      <a:pPr algn="l" fontAlgn="base"/>
                      <a:r>
                        <a:rPr lang="en-IN" sz="1400" b="0">
                          <a:effectLst/>
                        </a:rPr>
                        <a:t>Transaction management</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Matured transaction and various concurrency technique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Transaction is adapted from DBMS not matured</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No transaction management and no concurrency</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94945">
                <a:tc>
                  <a:txBody>
                    <a:bodyPr/>
                    <a:lstStyle/>
                    <a:p>
                      <a:pPr algn="l" fontAlgn="base"/>
                      <a:r>
                        <a:rPr lang="en-IN" sz="1400" b="0">
                          <a:effectLst/>
                        </a:rPr>
                        <a:t>Version management</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Versioning over tuples,row,tables</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Versioning over tuples or graph is possible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Versioned as whole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137172">
                <a:tc>
                  <a:txBody>
                    <a:bodyPr/>
                    <a:lstStyle/>
                    <a:p>
                      <a:pPr algn="l" fontAlgn="base"/>
                      <a:r>
                        <a:rPr lang="en-IN" sz="1400" b="0">
                          <a:effectLst/>
                        </a:rPr>
                        <a:t>Flexibility</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sehema dependent and less flexible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more flexible than structuded data but less than flexible than unstructured data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very flexible and there is abbsence of schema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94945">
                <a:tc>
                  <a:txBody>
                    <a:bodyPr/>
                    <a:lstStyle/>
                    <a:p>
                      <a:pPr algn="l" fontAlgn="base"/>
                      <a:r>
                        <a:rPr lang="en-IN" sz="1400" b="0">
                          <a:effectLst/>
                        </a:rPr>
                        <a:t>Scalability</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very difficult to scale DB schema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It’s scaling is simpler than sstructured data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It is very scalable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59387">
                <a:tc>
                  <a:txBody>
                    <a:bodyPr/>
                    <a:lstStyle/>
                    <a:p>
                      <a:pPr algn="l" fontAlgn="base"/>
                      <a:r>
                        <a:rPr lang="en-IN" sz="1400" b="0">
                          <a:effectLst/>
                        </a:rPr>
                        <a:t>Robustness</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Very robust</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New technology, not very spread</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94945">
                <a:tc>
                  <a:txBody>
                    <a:bodyPr/>
                    <a:lstStyle/>
                    <a:p>
                      <a:pPr algn="l" fontAlgn="base"/>
                      <a:r>
                        <a:rPr lang="en-IN" sz="1400" b="0">
                          <a:effectLst/>
                        </a:rPr>
                        <a:t>Query performance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400" b="0">
                          <a:effectLst/>
                        </a:rPr>
                        <a:t>Structured query allow complex joining</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400" b="0">
                          <a:effectLst/>
                        </a:rPr>
                        <a:t>Queries over anonymous nodes are possible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400" b="0" dirty="0">
                          <a:effectLst/>
                        </a:rPr>
                        <a:t>Only textual query are possible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06707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pic>
        <p:nvPicPr>
          <p:cNvPr id="11266" name="Picture 2" descr="DBMS Language">
            <a:extLst>
              <a:ext uri="{FF2B5EF4-FFF2-40B4-BE49-F238E27FC236}">
                <a16:creationId xmlns:a16="http://schemas.microsoft.com/office/drawing/2014/main" id="{113298F7-ECDD-8C0B-9797-14F0C174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6858000" cy="440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6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60FFB-FC68-F46B-0169-CE0F7B9936FF}"/>
              </a:ext>
            </a:extLst>
          </p:cNvPr>
          <p:cNvSpPr>
            <a:spLocks noGrp="1"/>
          </p:cNvSpPr>
          <p:nvPr>
            <p:ph type="title"/>
          </p:nvPr>
        </p:nvSpPr>
        <p:spPr/>
        <p:txBody>
          <a:bodyPr/>
          <a:lstStyle/>
          <a:p>
            <a:r>
              <a:rPr lang="en-IN" dirty="0"/>
              <a:t>Introduction to Data</a:t>
            </a:r>
          </a:p>
        </p:txBody>
      </p:sp>
      <p:pic>
        <p:nvPicPr>
          <p:cNvPr id="7" name="Picture 6">
            <a:extLst>
              <a:ext uri="{FF2B5EF4-FFF2-40B4-BE49-F238E27FC236}">
                <a16:creationId xmlns:a16="http://schemas.microsoft.com/office/drawing/2014/main" id="{4E548E93-2FD8-A15D-9E63-8017505390BB}"/>
              </a:ext>
            </a:extLst>
          </p:cNvPr>
          <p:cNvPicPr>
            <a:picLocks noChangeAspect="1"/>
          </p:cNvPicPr>
          <p:nvPr/>
        </p:nvPicPr>
        <p:blipFill>
          <a:blip r:embed="rId2"/>
          <a:stretch>
            <a:fillRect/>
          </a:stretch>
        </p:blipFill>
        <p:spPr>
          <a:xfrm>
            <a:off x="434598" y="1905000"/>
            <a:ext cx="8092058" cy="4114800"/>
          </a:xfrm>
          <a:prstGeom prst="rect">
            <a:avLst/>
          </a:prstGeom>
        </p:spPr>
      </p:pic>
    </p:spTree>
    <p:extLst>
      <p:ext uri="{BB962C8B-B14F-4D97-AF65-F5344CB8AC3E}">
        <p14:creationId xmlns:p14="http://schemas.microsoft.com/office/powerpoint/2010/main" val="4035364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Data Definition Language (DDL)</a:t>
            </a:r>
          </a:p>
          <a:p>
            <a:pPr lvl="1"/>
            <a:r>
              <a:rPr lang="en-US" dirty="0"/>
              <a:t>DDL stands for Data Definition Language. It is used to define database structure or pattern.</a:t>
            </a:r>
          </a:p>
          <a:p>
            <a:pPr lvl="1"/>
            <a:r>
              <a:rPr lang="en-US" dirty="0"/>
              <a:t>It is used to create schema, tables, indexes, constraints, etc. in the database.</a:t>
            </a:r>
          </a:p>
          <a:p>
            <a:pPr lvl="1"/>
            <a:r>
              <a:rPr lang="en-US" dirty="0"/>
              <a:t>Using the DDL statements, you can create the skeleton of the database.</a:t>
            </a:r>
          </a:p>
          <a:p>
            <a:pPr lvl="1"/>
            <a:r>
              <a:rPr lang="en-US" dirty="0"/>
              <a:t>Data definition language is used to store the information of metadata like the number of tables and schemas, their names, indexes, columns in each table, constraints, etc.</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2382230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Here are some tasks that come under DDL:</a:t>
            </a:r>
          </a:p>
          <a:p>
            <a:pPr lvl="1"/>
            <a:r>
              <a:rPr lang="en-US" dirty="0"/>
              <a:t>Create: It is used to create objects in the database.</a:t>
            </a:r>
          </a:p>
          <a:p>
            <a:pPr lvl="1"/>
            <a:r>
              <a:rPr lang="en-US" dirty="0"/>
              <a:t>Alter: It is used to alter the structure of the database.</a:t>
            </a:r>
          </a:p>
          <a:p>
            <a:pPr lvl="1"/>
            <a:r>
              <a:rPr lang="en-US" dirty="0"/>
              <a:t>Drop: It is used to delete objects from the database.</a:t>
            </a:r>
          </a:p>
          <a:p>
            <a:pPr lvl="1"/>
            <a:r>
              <a:rPr lang="en-US" dirty="0"/>
              <a:t>Truncate: It is used to remove all records from a table.</a:t>
            </a:r>
          </a:p>
          <a:p>
            <a:pPr lvl="1"/>
            <a:r>
              <a:rPr lang="en-US" dirty="0"/>
              <a:t>Rename: It is used to rename an object.</a:t>
            </a:r>
          </a:p>
          <a:p>
            <a:pPr lvl="1"/>
            <a:r>
              <a:rPr lang="en-US" dirty="0"/>
              <a:t>Comment: It is used to comment on the data dictionary.</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133347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Data Manipulation Language (DML)</a:t>
            </a:r>
          </a:p>
          <a:p>
            <a:pPr lvl="1"/>
            <a:r>
              <a:rPr lang="en-US" dirty="0"/>
              <a:t>DML stands for Data Manipulation Language. It is used for accessing and manipulating data in a database. </a:t>
            </a:r>
          </a:p>
          <a:p>
            <a:pPr lvl="1"/>
            <a:r>
              <a:rPr lang="en-US" dirty="0"/>
              <a:t>It handles user requests.</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3333049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fontScale="92500"/>
          </a:bodyPr>
          <a:lstStyle/>
          <a:p>
            <a:r>
              <a:rPr lang="en-US" dirty="0"/>
              <a:t>Select: It is used to retrieve data from a database.</a:t>
            </a:r>
          </a:p>
          <a:p>
            <a:r>
              <a:rPr lang="en-US" dirty="0"/>
              <a:t>Insert: It is used to insert data into a table.</a:t>
            </a:r>
          </a:p>
          <a:p>
            <a:r>
              <a:rPr lang="en-US" dirty="0"/>
              <a:t>Update: It is used to update existing data within a table.</a:t>
            </a:r>
          </a:p>
          <a:p>
            <a:r>
              <a:rPr lang="en-US" dirty="0"/>
              <a:t>Delete: It is used to delete all records from a table.</a:t>
            </a:r>
          </a:p>
          <a:p>
            <a:r>
              <a:rPr lang="en-US" dirty="0"/>
              <a:t>Merge: It performs UPSERT operation, i.e., insert or update operations.</a:t>
            </a:r>
          </a:p>
          <a:p>
            <a:r>
              <a:rPr lang="en-US" dirty="0"/>
              <a:t>Call: It is used to call a structured query language or a Java subprogram.</a:t>
            </a:r>
          </a:p>
          <a:p>
            <a:r>
              <a:rPr lang="en-US" dirty="0"/>
              <a:t>Explain Plan: It has the parameter of explaining data.</a:t>
            </a:r>
          </a:p>
          <a:p>
            <a:r>
              <a:rPr lang="en-US" dirty="0"/>
              <a:t>Lock Table: It controls concurrency.</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527720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Data Control Language (DCL)</a:t>
            </a:r>
          </a:p>
          <a:p>
            <a:pPr lvl="1"/>
            <a:r>
              <a:rPr lang="en-US" dirty="0"/>
              <a:t>DCL stands for Data Control Language. It is used to retrieve the stored or saved data.</a:t>
            </a:r>
          </a:p>
          <a:p>
            <a:pPr lvl="1"/>
            <a:r>
              <a:rPr lang="en-US" dirty="0"/>
              <a:t>The DCL execution is transactional. It also has rollback parameters.</a:t>
            </a:r>
          </a:p>
          <a:p>
            <a:pPr lvl="1"/>
            <a:r>
              <a:rPr lang="en-US" dirty="0"/>
              <a:t>(But in Oracle database, the execution of data control language does not have the feature of rolling back.)</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1955555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Here are some tasks that come under DCL:</a:t>
            </a:r>
          </a:p>
          <a:p>
            <a:pPr lvl="1"/>
            <a:r>
              <a:rPr lang="en-US" dirty="0"/>
              <a:t>Grant: It is used to give user access privileges to a database.</a:t>
            </a:r>
          </a:p>
          <a:p>
            <a:pPr lvl="1"/>
            <a:r>
              <a:rPr lang="en-US" dirty="0"/>
              <a:t>Revoke: It is used to take back permissions from the user.</a:t>
            </a:r>
          </a:p>
          <a:p>
            <a:r>
              <a:rPr lang="en-US" dirty="0"/>
              <a:t>There are the following operations which have the authorization of Revoke:</a:t>
            </a:r>
          </a:p>
          <a:p>
            <a:r>
              <a:rPr lang="en-US" dirty="0"/>
              <a:t>CONNECT, INSERT, USAGE, EXECUTE, DELETE, UPDATE and SELECT.</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580250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Transaction Control Language (TCL)</a:t>
            </a:r>
          </a:p>
          <a:p>
            <a:pPr lvl="1"/>
            <a:r>
              <a:rPr lang="en-US" dirty="0"/>
              <a:t>TCL is used to run the changes made by the DML statement. TCL can be grouped into a logical transaction.</a:t>
            </a:r>
          </a:p>
          <a:p>
            <a:r>
              <a:rPr lang="en-US" dirty="0"/>
              <a:t>Here are some tasks that come under TCL:</a:t>
            </a:r>
          </a:p>
          <a:p>
            <a:pPr lvl="1"/>
            <a:r>
              <a:rPr lang="en-US" dirty="0"/>
              <a:t>Commit: It is used to save the transaction on the database.</a:t>
            </a:r>
          </a:p>
          <a:p>
            <a:pPr lvl="1"/>
            <a:r>
              <a:rPr lang="en-US" dirty="0"/>
              <a:t>Rollback: It is used to restore the database to original since the last Commit.</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881197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0C1B84-31D1-F01A-23FC-88CB70FEC5D5}"/>
              </a:ext>
            </a:extLst>
          </p:cNvPr>
          <p:cNvSpPr>
            <a:spLocks noGrp="1"/>
          </p:cNvSpPr>
          <p:nvPr>
            <p:ph sz="quarter" idx="12"/>
          </p:nvPr>
        </p:nvSpPr>
        <p:spPr/>
        <p:txBody>
          <a:bodyPr>
            <a:normAutofit/>
          </a:bodyPr>
          <a:lstStyle/>
          <a:p>
            <a:r>
              <a:rPr lang="en-US" dirty="0"/>
              <a:t>Procedural Language: In procedural languages, the program code is written as a sequence of instructions.</a:t>
            </a:r>
          </a:p>
          <a:p>
            <a:r>
              <a:rPr lang="en-US" dirty="0"/>
              <a:t>User must specify “what to do” and “how to do” (step by step procedure). </a:t>
            </a:r>
          </a:p>
          <a:p>
            <a:r>
              <a:rPr lang="en-US" dirty="0"/>
              <a:t>These instructions are executed in the sequential order. </a:t>
            </a:r>
          </a:p>
          <a:p>
            <a:r>
              <a:rPr lang="en-US" dirty="0"/>
              <a:t>These instructions are written to solve specific problems.</a:t>
            </a:r>
          </a:p>
          <a:p>
            <a:r>
              <a:rPr lang="en-US" dirty="0"/>
              <a:t>Examples of Procedural languages:</a:t>
            </a:r>
          </a:p>
          <a:p>
            <a:pPr lvl="1"/>
            <a:r>
              <a:rPr lang="en-US" dirty="0"/>
              <a:t>FORTRAN, COBOL, ALGOL, BASIC, C and Pascal.</a:t>
            </a:r>
            <a:endParaRPr lang="en-IN" dirty="0"/>
          </a:p>
        </p:txBody>
      </p:sp>
      <p:sp>
        <p:nvSpPr>
          <p:cNvPr id="3" name="Title 2">
            <a:extLst>
              <a:ext uri="{FF2B5EF4-FFF2-40B4-BE49-F238E27FC236}">
                <a16:creationId xmlns:a16="http://schemas.microsoft.com/office/drawing/2014/main" id="{AA746910-97BF-1093-E587-2FAD724DBAF4}"/>
              </a:ext>
            </a:extLst>
          </p:cNvPr>
          <p:cNvSpPr>
            <a:spLocks noGrp="1"/>
          </p:cNvSpPr>
          <p:nvPr>
            <p:ph type="title"/>
          </p:nvPr>
        </p:nvSpPr>
        <p:spPr/>
        <p:txBody>
          <a:bodyPr/>
          <a:lstStyle/>
          <a:p>
            <a:r>
              <a:rPr lang="en-IN" dirty="0"/>
              <a:t>Procedural &amp; Non-Procedural programming language</a:t>
            </a:r>
          </a:p>
        </p:txBody>
      </p:sp>
    </p:spTree>
    <p:extLst>
      <p:ext uri="{BB962C8B-B14F-4D97-AF65-F5344CB8AC3E}">
        <p14:creationId xmlns:p14="http://schemas.microsoft.com/office/powerpoint/2010/main" val="2097818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0C1B84-31D1-F01A-23FC-88CB70FEC5D5}"/>
              </a:ext>
            </a:extLst>
          </p:cNvPr>
          <p:cNvSpPr>
            <a:spLocks noGrp="1"/>
          </p:cNvSpPr>
          <p:nvPr>
            <p:ph sz="quarter" idx="12"/>
          </p:nvPr>
        </p:nvSpPr>
        <p:spPr/>
        <p:txBody>
          <a:bodyPr>
            <a:normAutofit/>
          </a:bodyPr>
          <a:lstStyle/>
          <a:p>
            <a:r>
              <a:rPr lang="en-US" dirty="0"/>
              <a:t>Non-Procedural Language: In the non-procedural languages, the user must specify only “what to do” and not “how to do”. </a:t>
            </a:r>
          </a:p>
          <a:p>
            <a:r>
              <a:rPr lang="en-US" dirty="0"/>
              <a:t>It is also known as an applicative or functional language. </a:t>
            </a:r>
          </a:p>
          <a:p>
            <a:r>
              <a:rPr lang="en-US" dirty="0"/>
              <a:t>It involves the development of the functions from other functions to construct more complex functions.</a:t>
            </a:r>
          </a:p>
          <a:p>
            <a:r>
              <a:rPr lang="en-US" dirty="0"/>
              <a:t>Examples of Non-Procedural languages:</a:t>
            </a:r>
          </a:p>
          <a:p>
            <a:pPr lvl="1"/>
            <a:r>
              <a:rPr lang="en-US" dirty="0"/>
              <a:t>SQL, PROLOG, LISP.</a:t>
            </a:r>
            <a:endParaRPr lang="en-IN" dirty="0"/>
          </a:p>
        </p:txBody>
      </p:sp>
      <p:sp>
        <p:nvSpPr>
          <p:cNvPr id="3" name="Title 2">
            <a:extLst>
              <a:ext uri="{FF2B5EF4-FFF2-40B4-BE49-F238E27FC236}">
                <a16:creationId xmlns:a16="http://schemas.microsoft.com/office/drawing/2014/main" id="{AA746910-97BF-1093-E587-2FAD724DBAF4}"/>
              </a:ext>
            </a:extLst>
          </p:cNvPr>
          <p:cNvSpPr>
            <a:spLocks noGrp="1"/>
          </p:cNvSpPr>
          <p:nvPr>
            <p:ph type="title"/>
          </p:nvPr>
        </p:nvSpPr>
        <p:spPr/>
        <p:txBody>
          <a:bodyPr/>
          <a:lstStyle/>
          <a:p>
            <a:r>
              <a:rPr lang="en-IN" dirty="0"/>
              <a:t>Procedural &amp; Non-Procedural programming language</a:t>
            </a:r>
          </a:p>
        </p:txBody>
      </p:sp>
    </p:spTree>
    <p:extLst>
      <p:ext uri="{BB962C8B-B14F-4D97-AF65-F5344CB8AC3E}">
        <p14:creationId xmlns:p14="http://schemas.microsoft.com/office/powerpoint/2010/main" val="272773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746910-97BF-1093-E587-2FAD724DBAF4}"/>
              </a:ext>
            </a:extLst>
          </p:cNvPr>
          <p:cNvSpPr>
            <a:spLocks noGrp="1"/>
          </p:cNvSpPr>
          <p:nvPr>
            <p:ph type="title"/>
          </p:nvPr>
        </p:nvSpPr>
        <p:spPr/>
        <p:txBody>
          <a:bodyPr/>
          <a:lstStyle/>
          <a:p>
            <a:r>
              <a:rPr lang="en-IN" dirty="0"/>
              <a:t>Procedural &amp; Non-Procedural programming language</a:t>
            </a:r>
          </a:p>
        </p:txBody>
      </p:sp>
      <p:pic>
        <p:nvPicPr>
          <p:cNvPr id="7" name="Picture 6">
            <a:extLst>
              <a:ext uri="{FF2B5EF4-FFF2-40B4-BE49-F238E27FC236}">
                <a16:creationId xmlns:a16="http://schemas.microsoft.com/office/drawing/2014/main" id="{7B437779-96A7-DC8D-C9AE-4275D2E32E65}"/>
              </a:ext>
            </a:extLst>
          </p:cNvPr>
          <p:cNvPicPr>
            <a:picLocks noChangeAspect="1"/>
          </p:cNvPicPr>
          <p:nvPr/>
        </p:nvPicPr>
        <p:blipFill>
          <a:blip r:embed="rId2"/>
          <a:stretch>
            <a:fillRect/>
          </a:stretch>
        </p:blipFill>
        <p:spPr>
          <a:xfrm>
            <a:off x="152400" y="1524000"/>
            <a:ext cx="8816448" cy="4729962"/>
          </a:xfrm>
          <a:prstGeom prst="rect">
            <a:avLst/>
          </a:prstGeom>
        </p:spPr>
      </p:pic>
    </p:spTree>
    <p:extLst>
      <p:ext uri="{BB962C8B-B14F-4D97-AF65-F5344CB8AC3E}">
        <p14:creationId xmlns:p14="http://schemas.microsoft.com/office/powerpoint/2010/main" val="72124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7ED023-3717-973F-4C24-3BAD13EFC8F4}"/>
              </a:ext>
            </a:extLst>
          </p:cNvPr>
          <p:cNvSpPr>
            <a:spLocks noGrp="1"/>
          </p:cNvSpPr>
          <p:nvPr>
            <p:ph sz="quarter" idx="12"/>
          </p:nvPr>
        </p:nvSpPr>
        <p:spPr/>
        <p:txBody>
          <a:bodyPr/>
          <a:lstStyle/>
          <a:p>
            <a:r>
              <a:rPr lang="en-US" dirty="0"/>
              <a:t>Data are units of information.</a:t>
            </a:r>
          </a:p>
          <a:p>
            <a:r>
              <a:rPr lang="en-US" dirty="0"/>
              <a:t>Data can be collected on any topic and for any purpose, meaning that it is used in everything from scientific research and finance to business management and retail.</a:t>
            </a:r>
            <a:endParaRPr lang="en-IN" dirty="0"/>
          </a:p>
        </p:txBody>
      </p:sp>
      <p:sp>
        <p:nvSpPr>
          <p:cNvPr id="3" name="Title 2">
            <a:extLst>
              <a:ext uri="{FF2B5EF4-FFF2-40B4-BE49-F238E27FC236}">
                <a16:creationId xmlns:a16="http://schemas.microsoft.com/office/drawing/2014/main" id="{FAD60FFB-FC68-F46B-0169-CE0F7B9936FF}"/>
              </a:ext>
            </a:extLst>
          </p:cNvPr>
          <p:cNvSpPr>
            <a:spLocks noGrp="1"/>
          </p:cNvSpPr>
          <p:nvPr>
            <p:ph type="title"/>
          </p:nvPr>
        </p:nvSpPr>
        <p:spPr/>
        <p:txBody>
          <a:bodyPr/>
          <a:lstStyle/>
          <a:p>
            <a:r>
              <a:rPr lang="en-IN" dirty="0"/>
              <a:t>Introduction to Data</a:t>
            </a:r>
          </a:p>
        </p:txBody>
      </p:sp>
      <p:pic>
        <p:nvPicPr>
          <p:cNvPr id="3074" name="Picture 2" descr="What is Data Spider Diagram">
            <a:extLst>
              <a:ext uri="{FF2B5EF4-FFF2-40B4-BE49-F238E27FC236}">
                <a16:creationId xmlns:a16="http://schemas.microsoft.com/office/drawing/2014/main" id="{41DDDCCE-0452-D316-0AA6-05CC3323A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3836193"/>
            <a:ext cx="4780073" cy="2717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728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5CC6F-663B-8AD8-30C0-A1A83FCB0EB6}"/>
              </a:ext>
            </a:extLst>
          </p:cNvPr>
          <p:cNvSpPr>
            <a:spLocks noGrp="1"/>
          </p:cNvSpPr>
          <p:nvPr>
            <p:ph type="title"/>
          </p:nvPr>
        </p:nvSpPr>
        <p:spPr/>
        <p:txBody>
          <a:bodyPr/>
          <a:lstStyle/>
          <a:p>
            <a:r>
              <a:rPr lang="en-IN" dirty="0"/>
              <a:t>Introduction to MySQL</a:t>
            </a:r>
          </a:p>
        </p:txBody>
      </p:sp>
      <p:pic>
        <p:nvPicPr>
          <p:cNvPr id="5" name="Picture 4">
            <a:extLst>
              <a:ext uri="{FF2B5EF4-FFF2-40B4-BE49-F238E27FC236}">
                <a16:creationId xmlns:a16="http://schemas.microsoft.com/office/drawing/2014/main" id="{314AE5AC-D727-86C3-890C-580D07B6689F}"/>
              </a:ext>
            </a:extLst>
          </p:cNvPr>
          <p:cNvPicPr>
            <a:picLocks noChangeAspect="1"/>
          </p:cNvPicPr>
          <p:nvPr/>
        </p:nvPicPr>
        <p:blipFill>
          <a:blip r:embed="rId2"/>
          <a:stretch>
            <a:fillRect/>
          </a:stretch>
        </p:blipFill>
        <p:spPr>
          <a:xfrm>
            <a:off x="461035" y="1447800"/>
            <a:ext cx="7920965" cy="5200213"/>
          </a:xfrm>
          <a:prstGeom prst="rect">
            <a:avLst/>
          </a:prstGeom>
        </p:spPr>
      </p:pic>
    </p:spTree>
    <p:extLst>
      <p:ext uri="{BB962C8B-B14F-4D97-AF65-F5344CB8AC3E}">
        <p14:creationId xmlns:p14="http://schemas.microsoft.com/office/powerpoint/2010/main" val="2590846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5CC6F-663B-8AD8-30C0-A1A83FCB0EB6}"/>
              </a:ext>
            </a:extLst>
          </p:cNvPr>
          <p:cNvSpPr>
            <a:spLocks noGrp="1"/>
          </p:cNvSpPr>
          <p:nvPr>
            <p:ph type="title"/>
          </p:nvPr>
        </p:nvSpPr>
        <p:spPr/>
        <p:txBody>
          <a:bodyPr/>
          <a:lstStyle/>
          <a:p>
            <a:r>
              <a:rPr lang="en-IN" dirty="0"/>
              <a:t> MySQL History</a:t>
            </a:r>
          </a:p>
        </p:txBody>
      </p:sp>
      <p:pic>
        <p:nvPicPr>
          <p:cNvPr id="4" name="Picture 3">
            <a:extLst>
              <a:ext uri="{FF2B5EF4-FFF2-40B4-BE49-F238E27FC236}">
                <a16:creationId xmlns:a16="http://schemas.microsoft.com/office/drawing/2014/main" id="{91F51EC7-2133-A403-717A-EF25EF6374E9}"/>
              </a:ext>
            </a:extLst>
          </p:cNvPr>
          <p:cNvPicPr>
            <a:picLocks noChangeAspect="1"/>
          </p:cNvPicPr>
          <p:nvPr/>
        </p:nvPicPr>
        <p:blipFill>
          <a:blip r:embed="rId2"/>
          <a:stretch>
            <a:fillRect/>
          </a:stretch>
        </p:blipFill>
        <p:spPr>
          <a:xfrm>
            <a:off x="291400" y="1522979"/>
            <a:ext cx="8561200" cy="4492155"/>
          </a:xfrm>
          <a:prstGeom prst="rect">
            <a:avLst/>
          </a:prstGeom>
        </p:spPr>
      </p:pic>
    </p:spTree>
    <p:extLst>
      <p:ext uri="{BB962C8B-B14F-4D97-AF65-F5344CB8AC3E}">
        <p14:creationId xmlns:p14="http://schemas.microsoft.com/office/powerpoint/2010/main" val="3817465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5CC6F-663B-8AD8-30C0-A1A83FCB0EB6}"/>
              </a:ext>
            </a:extLst>
          </p:cNvPr>
          <p:cNvSpPr>
            <a:spLocks noGrp="1"/>
          </p:cNvSpPr>
          <p:nvPr>
            <p:ph type="title"/>
          </p:nvPr>
        </p:nvSpPr>
        <p:spPr/>
        <p:txBody>
          <a:bodyPr/>
          <a:lstStyle/>
          <a:p>
            <a:r>
              <a:rPr lang="en-IN" dirty="0"/>
              <a:t> MySQL Products</a:t>
            </a:r>
          </a:p>
        </p:txBody>
      </p:sp>
      <p:pic>
        <p:nvPicPr>
          <p:cNvPr id="5" name="Picture 4">
            <a:extLst>
              <a:ext uri="{FF2B5EF4-FFF2-40B4-BE49-F238E27FC236}">
                <a16:creationId xmlns:a16="http://schemas.microsoft.com/office/drawing/2014/main" id="{59C3E896-D21A-00EB-E914-E05FC312783C}"/>
              </a:ext>
            </a:extLst>
          </p:cNvPr>
          <p:cNvPicPr>
            <a:picLocks noChangeAspect="1"/>
          </p:cNvPicPr>
          <p:nvPr/>
        </p:nvPicPr>
        <p:blipFill>
          <a:blip r:embed="rId2"/>
          <a:stretch>
            <a:fillRect/>
          </a:stretch>
        </p:blipFill>
        <p:spPr>
          <a:xfrm>
            <a:off x="461035" y="1447800"/>
            <a:ext cx="8184685" cy="4953000"/>
          </a:xfrm>
          <a:prstGeom prst="rect">
            <a:avLst/>
          </a:prstGeom>
        </p:spPr>
      </p:pic>
    </p:spTree>
    <p:extLst>
      <p:ext uri="{BB962C8B-B14F-4D97-AF65-F5344CB8AC3E}">
        <p14:creationId xmlns:p14="http://schemas.microsoft.com/office/powerpoint/2010/main" val="1819656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889C2-8FCA-EB0C-CF80-20BD0D4C29C2}"/>
              </a:ext>
            </a:extLst>
          </p:cNvPr>
          <p:cNvSpPr>
            <a:spLocks noGrp="1"/>
          </p:cNvSpPr>
          <p:nvPr>
            <p:ph type="title"/>
          </p:nvPr>
        </p:nvSpPr>
        <p:spPr/>
        <p:txBody>
          <a:bodyPr/>
          <a:lstStyle/>
          <a:p>
            <a:r>
              <a:rPr lang="en-IN" dirty="0"/>
              <a:t>MySQL Versions</a:t>
            </a:r>
          </a:p>
        </p:txBody>
      </p:sp>
      <p:pic>
        <p:nvPicPr>
          <p:cNvPr id="5" name="Picture 4">
            <a:extLst>
              <a:ext uri="{FF2B5EF4-FFF2-40B4-BE49-F238E27FC236}">
                <a16:creationId xmlns:a16="http://schemas.microsoft.com/office/drawing/2014/main" id="{5B986EBD-A863-3D3D-F04E-F21D53AD175E}"/>
              </a:ext>
            </a:extLst>
          </p:cNvPr>
          <p:cNvPicPr>
            <a:picLocks noChangeAspect="1"/>
          </p:cNvPicPr>
          <p:nvPr/>
        </p:nvPicPr>
        <p:blipFill>
          <a:blip r:embed="rId2"/>
          <a:stretch>
            <a:fillRect/>
          </a:stretch>
        </p:blipFill>
        <p:spPr>
          <a:xfrm>
            <a:off x="453259" y="1447800"/>
            <a:ext cx="8311153" cy="4343400"/>
          </a:xfrm>
          <a:prstGeom prst="rect">
            <a:avLst/>
          </a:prstGeom>
        </p:spPr>
      </p:pic>
    </p:spTree>
    <p:extLst>
      <p:ext uri="{BB962C8B-B14F-4D97-AF65-F5344CB8AC3E}">
        <p14:creationId xmlns:p14="http://schemas.microsoft.com/office/powerpoint/2010/main" val="1159496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D9743D-9D1F-6CDC-1628-85473020843B}"/>
              </a:ext>
            </a:extLst>
          </p:cNvPr>
          <p:cNvSpPr>
            <a:spLocks noGrp="1"/>
          </p:cNvSpPr>
          <p:nvPr>
            <p:ph type="title"/>
          </p:nvPr>
        </p:nvSpPr>
        <p:spPr/>
        <p:txBody>
          <a:bodyPr/>
          <a:lstStyle/>
          <a:p>
            <a:r>
              <a:rPr lang="en-IN" dirty="0"/>
              <a:t>MySQL: characteristics</a:t>
            </a:r>
          </a:p>
        </p:txBody>
      </p:sp>
      <p:pic>
        <p:nvPicPr>
          <p:cNvPr id="5" name="Picture 4">
            <a:extLst>
              <a:ext uri="{FF2B5EF4-FFF2-40B4-BE49-F238E27FC236}">
                <a16:creationId xmlns:a16="http://schemas.microsoft.com/office/drawing/2014/main" id="{EE166689-6871-8B8F-A14C-6E99AAF58E0A}"/>
              </a:ext>
            </a:extLst>
          </p:cNvPr>
          <p:cNvPicPr>
            <a:picLocks noChangeAspect="1"/>
          </p:cNvPicPr>
          <p:nvPr/>
        </p:nvPicPr>
        <p:blipFill rotWithShape="1">
          <a:blip r:embed="rId2"/>
          <a:srcRect t="7042" b="1416"/>
          <a:stretch/>
        </p:blipFill>
        <p:spPr>
          <a:xfrm>
            <a:off x="304800" y="1600200"/>
            <a:ext cx="8653553" cy="4648200"/>
          </a:xfrm>
          <a:prstGeom prst="rect">
            <a:avLst/>
          </a:prstGeom>
        </p:spPr>
      </p:pic>
    </p:spTree>
    <p:extLst>
      <p:ext uri="{BB962C8B-B14F-4D97-AF65-F5344CB8AC3E}">
        <p14:creationId xmlns:p14="http://schemas.microsoft.com/office/powerpoint/2010/main" val="299397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D9743D-9D1F-6CDC-1628-85473020843B}"/>
              </a:ext>
            </a:extLst>
          </p:cNvPr>
          <p:cNvSpPr>
            <a:spLocks noGrp="1"/>
          </p:cNvSpPr>
          <p:nvPr>
            <p:ph type="title"/>
          </p:nvPr>
        </p:nvSpPr>
        <p:spPr/>
        <p:txBody>
          <a:bodyPr/>
          <a:lstStyle/>
          <a:p>
            <a:r>
              <a:rPr lang="en-IN" dirty="0"/>
              <a:t>MySQL: Features and Benefits</a:t>
            </a:r>
          </a:p>
        </p:txBody>
      </p:sp>
      <p:pic>
        <p:nvPicPr>
          <p:cNvPr id="4" name="Picture 3">
            <a:extLst>
              <a:ext uri="{FF2B5EF4-FFF2-40B4-BE49-F238E27FC236}">
                <a16:creationId xmlns:a16="http://schemas.microsoft.com/office/drawing/2014/main" id="{2A10D8A1-F4EF-D32E-A8F2-E87F8A1B870D}"/>
              </a:ext>
            </a:extLst>
          </p:cNvPr>
          <p:cNvPicPr>
            <a:picLocks noChangeAspect="1"/>
          </p:cNvPicPr>
          <p:nvPr/>
        </p:nvPicPr>
        <p:blipFill>
          <a:blip r:embed="rId2"/>
          <a:stretch>
            <a:fillRect/>
          </a:stretch>
        </p:blipFill>
        <p:spPr>
          <a:xfrm>
            <a:off x="461035" y="1371600"/>
            <a:ext cx="8301965" cy="5004972"/>
          </a:xfrm>
          <a:prstGeom prst="rect">
            <a:avLst/>
          </a:prstGeom>
        </p:spPr>
      </p:pic>
    </p:spTree>
    <p:extLst>
      <p:ext uri="{BB962C8B-B14F-4D97-AF65-F5344CB8AC3E}">
        <p14:creationId xmlns:p14="http://schemas.microsoft.com/office/powerpoint/2010/main" val="1335054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D9743D-9D1F-6CDC-1628-85473020843B}"/>
              </a:ext>
            </a:extLst>
          </p:cNvPr>
          <p:cNvSpPr>
            <a:spLocks noGrp="1"/>
          </p:cNvSpPr>
          <p:nvPr>
            <p:ph type="title"/>
          </p:nvPr>
        </p:nvSpPr>
        <p:spPr/>
        <p:txBody>
          <a:bodyPr/>
          <a:lstStyle/>
          <a:p>
            <a:r>
              <a:rPr lang="en-IN" dirty="0"/>
              <a:t>MySQL: Features and Benefits</a:t>
            </a:r>
          </a:p>
        </p:txBody>
      </p:sp>
      <p:pic>
        <p:nvPicPr>
          <p:cNvPr id="5" name="Picture 4">
            <a:extLst>
              <a:ext uri="{FF2B5EF4-FFF2-40B4-BE49-F238E27FC236}">
                <a16:creationId xmlns:a16="http://schemas.microsoft.com/office/drawing/2014/main" id="{48020FA9-9268-670D-0C45-EBB71175BA9C}"/>
              </a:ext>
            </a:extLst>
          </p:cNvPr>
          <p:cNvPicPr>
            <a:picLocks noChangeAspect="1"/>
          </p:cNvPicPr>
          <p:nvPr/>
        </p:nvPicPr>
        <p:blipFill rotWithShape="1">
          <a:blip r:embed="rId2"/>
          <a:srcRect t="2975"/>
          <a:stretch/>
        </p:blipFill>
        <p:spPr>
          <a:xfrm>
            <a:off x="304800" y="1524000"/>
            <a:ext cx="8518345" cy="4970764"/>
          </a:xfrm>
          <a:prstGeom prst="rect">
            <a:avLst/>
          </a:prstGeom>
        </p:spPr>
      </p:pic>
    </p:spTree>
    <p:extLst>
      <p:ext uri="{BB962C8B-B14F-4D97-AF65-F5344CB8AC3E}">
        <p14:creationId xmlns:p14="http://schemas.microsoft.com/office/powerpoint/2010/main" val="320647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C8E6A-3BD1-68D4-94AE-69713463D0BE}"/>
              </a:ext>
            </a:extLst>
          </p:cNvPr>
          <p:cNvSpPr>
            <a:spLocks noGrp="1"/>
          </p:cNvSpPr>
          <p:nvPr>
            <p:ph type="title"/>
          </p:nvPr>
        </p:nvSpPr>
        <p:spPr/>
        <p:txBody>
          <a:bodyPr/>
          <a:lstStyle/>
          <a:p>
            <a:r>
              <a:rPr lang="en-IN" dirty="0"/>
              <a:t>MySQL Architecture</a:t>
            </a:r>
          </a:p>
        </p:txBody>
      </p:sp>
      <p:pic>
        <p:nvPicPr>
          <p:cNvPr id="5" name="Picture 4">
            <a:extLst>
              <a:ext uri="{FF2B5EF4-FFF2-40B4-BE49-F238E27FC236}">
                <a16:creationId xmlns:a16="http://schemas.microsoft.com/office/drawing/2014/main" id="{220F5398-0BB6-58B4-E7A7-885267EC2744}"/>
              </a:ext>
            </a:extLst>
          </p:cNvPr>
          <p:cNvPicPr>
            <a:picLocks noChangeAspect="1"/>
          </p:cNvPicPr>
          <p:nvPr/>
        </p:nvPicPr>
        <p:blipFill rotWithShape="1">
          <a:blip r:embed="rId2"/>
          <a:srcRect t="13866"/>
          <a:stretch/>
        </p:blipFill>
        <p:spPr>
          <a:xfrm>
            <a:off x="334565" y="1447800"/>
            <a:ext cx="8458200" cy="5008687"/>
          </a:xfrm>
          <a:prstGeom prst="rect">
            <a:avLst/>
          </a:prstGeom>
        </p:spPr>
      </p:pic>
    </p:spTree>
    <p:extLst>
      <p:ext uri="{BB962C8B-B14F-4D97-AF65-F5344CB8AC3E}">
        <p14:creationId xmlns:p14="http://schemas.microsoft.com/office/powerpoint/2010/main" val="3401426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2">
            <a:extLst>
              <a:ext uri="{FF2B5EF4-FFF2-40B4-BE49-F238E27FC236}">
                <a16:creationId xmlns:a16="http://schemas.microsoft.com/office/drawing/2014/main" id="{6947B80F-E500-37FC-57FF-90F965EBE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1582738"/>
            <a:ext cx="85090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pic>
      <p:sp>
        <p:nvSpPr>
          <p:cNvPr id="17412" name="Text Box 3">
            <a:extLst>
              <a:ext uri="{FF2B5EF4-FFF2-40B4-BE49-F238E27FC236}">
                <a16:creationId xmlns:a16="http://schemas.microsoft.com/office/drawing/2014/main" id="{D87C5298-982E-8274-5BC6-BDC2304FF225}"/>
              </a:ext>
            </a:extLst>
          </p:cNvPr>
          <p:cNvSpPr txBox="1">
            <a:spLocks noChangeArrowheads="1"/>
          </p:cNvSpPr>
          <p:nvPr/>
        </p:nvSpPr>
        <p:spPr bwMode="auto">
          <a:xfrm>
            <a:off x="377825" y="184944"/>
            <a:ext cx="78343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txBody>
          <a:bodyPr wrap="none" lIns="0" tIns="72576" rIns="0" bIns="0"/>
          <a:lstStyle>
            <a:lvl1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5pPr>
            <a:lvl6pPr marL="25146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6pPr>
            <a:lvl7pPr marL="29718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7pPr>
            <a:lvl8pPr marL="34290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8pPr>
            <a:lvl9pPr marL="38862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9pPr>
          </a:lstStyle>
          <a:p>
            <a:pPr eaLnBrk="1">
              <a:spcBef>
                <a:spcPts val="1200"/>
              </a:spcBef>
              <a:spcAft>
                <a:spcPts val="600"/>
              </a:spcAft>
            </a:pPr>
            <a:r>
              <a:rPr lang="en-US" altLang="en-US" sz="3200" b="0">
                <a:solidFill>
                  <a:srgbClr val="E76F00"/>
                </a:solidFill>
              </a:rPr>
              <a:t>MySQL Clusters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a:extLst>
              <a:ext uri="{FF2B5EF4-FFF2-40B4-BE49-F238E27FC236}">
                <a16:creationId xmlns:a16="http://schemas.microsoft.com/office/drawing/2014/main" id="{EA191C0C-BC36-8D63-CA7F-440E3E5FB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3078163"/>
            <a:ext cx="8313738"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pic>
      <p:sp>
        <p:nvSpPr>
          <p:cNvPr id="18436" name="Text Box 3">
            <a:extLst>
              <a:ext uri="{FF2B5EF4-FFF2-40B4-BE49-F238E27FC236}">
                <a16:creationId xmlns:a16="http://schemas.microsoft.com/office/drawing/2014/main" id="{5654A53F-E303-C098-D728-44513FCD2FE8}"/>
              </a:ext>
            </a:extLst>
          </p:cNvPr>
          <p:cNvSpPr txBox="1">
            <a:spLocks noChangeArrowheads="1"/>
          </p:cNvSpPr>
          <p:nvPr/>
        </p:nvSpPr>
        <p:spPr bwMode="auto">
          <a:xfrm>
            <a:off x="401476" y="248443"/>
            <a:ext cx="78343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txBody>
          <a:bodyPr wrap="none" lIns="0" tIns="72576" rIns="0" bIns="0"/>
          <a:lstStyle>
            <a:lvl1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5pPr>
            <a:lvl6pPr marL="25146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6pPr>
            <a:lvl7pPr marL="29718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7pPr>
            <a:lvl8pPr marL="34290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8pPr>
            <a:lvl9pPr marL="38862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9pPr>
          </a:lstStyle>
          <a:p>
            <a:pPr eaLnBrk="1">
              <a:spcBef>
                <a:spcPts val="1200"/>
              </a:spcBef>
              <a:spcAft>
                <a:spcPts val="600"/>
              </a:spcAft>
            </a:pPr>
            <a:r>
              <a:rPr lang="en-US" altLang="en-US" sz="3200" b="0" dirty="0">
                <a:solidFill>
                  <a:srgbClr val="E76F00"/>
                </a:solidFill>
              </a:rPr>
              <a:t>Geographic Redundancy</a:t>
            </a:r>
          </a:p>
        </p:txBody>
      </p:sp>
      <p:sp>
        <p:nvSpPr>
          <p:cNvPr id="18437" name="Rectangle 4">
            <a:extLst>
              <a:ext uri="{FF2B5EF4-FFF2-40B4-BE49-F238E27FC236}">
                <a16:creationId xmlns:a16="http://schemas.microsoft.com/office/drawing/2014/main" id="{8DCFB3FB-BA9A-C1FA-A637-4234322F523D}"/>
              </a:ext>
            </a:extLst>
          </p:cNvPr>
          <p:cNvSpPr>
            <a:spLocks noGrp="1" noChangeArrowheads="1"/>
          </p:cNvSpPr>
          <p:nvPr>
            <p:ph type="body" idx="4294967295"/>
          </p:nvPr>
        </p:nvSpPr>
        <p:spPr>
          <a:xfrm>
            <a:off x="393700" y="1749425"/>
            <a:ext cx="8148638" cy="4627563"/>
          </a:xfrm>
        </p:spPr>
        <p:txBody>
          <a:bodyPr tIns="84672"/>
          <a:lstStyle/>
          <a:p>
            <a:pPr marL="411163" indent="-292100" eaLnBrk="1">
              <a:lnSpc>
                <a:spcPct val="79000"/>
              </a:lnSpc>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latin typeface="Arial" panose="020B0604020202020204" pitchFamily="34" charset="0"/>
              </a:rPr>
              <a:t>Asynchronous MySQL replication between clusters</a:t>
            </a:r>
          </a:p>
          <a:p>
            <a:pPr marL="411163" indent="-292100" eaLnBrk="1">
              <a:lnSpc>
                <a:spcPct val="79000"/>
              </a:lnSpc>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latin typeface="Arial" panose="020B0604020202020204" pitchFamily="34" charset="0"/>
              </a:rPr>
              <a:t>Enables a higher degree of availability and continuity</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60FFB-FC68-F46B-0169-CE0F7B9936FF}"/>
              </a:ext>
            </a:extLst>
          </p:cNvPr>
          <p:cNvSpPr>
            <a:spLocks noGrp="1"/>
          </p:cNvSpPr>
          <p:nvPr>
            <p:ph type="title"/>
          </p:nvPr>
        </p:nvSpPr>
        <p:spPr/>
        <p:txBody>
          <a:bodyPr/>
          <a:lstStyle/>
          <a:p>
            <a:r>
              <a:rPr lang="en-IN" dirty="0"/>
              <a:t>Introduction to Data</a:t>
            </a:r>
          </a:p>
        </p:txBody>
      </p:sp>
      <p:pic>
        <p:nvPicPr>
          <p:cNvPr id="2050" name="Picture 2" descr="What is data - image for article - 4983989383">
            <a:extLst>
              <a:ext uri="{FF2B5EF4-FFF2-40B4-BE49-F238E27FC236}">
                <a16:creationId xmlns:a16="http://schemas.microsoft.com/office/drawing/2014/main" id="{07BAB26B-D2DB-8C14-B27B-EBB9C23A7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82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023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2">
            <a:extLst>
              <a:ext uri="{FF2B5EF4-FFF2-40B4-BE49-F238E27FC236}">
                <a16:creationId xmlns:a16="http://schemas.microsoft.com/office/drawing/2014/main" id="{85A31AD1-662C-3354-F8F5-4E1BD212E366}"/>
              </a:ext>
            </a:extLst>
          </p:cNvPr>
          <p:cNvSpPr txBox="1">
            <a:spLocks noChangeArrowheads="1"/>
          </p:cNvSpPr>
          <p:nvPr/>
        </p:nvSpPr>
        <p:spPr bwMode="auto">
          <a:xfrm>
            <a:off x="382587" y="374650"/>
            <a:ext cx="78343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txBody>
          <a:bodyPr wrap="none" lIns="0" tIns="72576" rIns="0" bIns="0"/>
          <a:lstStyle>
            <a:lvl1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5pPr>
            <a:lvl6pPr marL="25146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6pPr>
            <a:lvl7pPr marL="29718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7pPr>
            <a:lvl8pPr marL="34290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8pPr>
            <a:lvl9pPr marL="38862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9pPr>
          </a:lstStyle>
          <a:p>
            <a:pPr eaLnBrk="1">
              <a:spcBef>
                <a:spcPts val="1200"/>
              </a:spcBef>
              <a:spcAft>
                <a:spcPts val="600"/>
              </a:spcAft>
            </a:pPr>
            <a:r>
              <a:rPr lang="en-US" altLang="en-US" sz="3200" b="0" dirty="0">
                <a:solidFill>
                  <a:srgbClr val="E76F00"/>
                </a:solidFill>
              </a:rPr>
              <a:t>Memcached</a:t>
            </a:r>
          </a:p>
        </p:txBody>
      </p:sp>
      <p:sp>
        <p:nvSpPr>
          <p:cNvPr id="19460" name="Rectangle 3">
            <a:extLst>
              <a:ext uri="{FF2B5EF4-FFF2-40B4-BE49-F238E27FC236}">
                <a16:creationId xmlns:a16="http://schemas.microsoft.com/office/drawing/2014/main" id="{4DF4F0ED-9D99-07F6-F73A-C2AF323CA57F}"/>
              </a:ext>
            </a:extLst>
          </p:cNvPr>
          <p:cNvSpPr>
            <a:spLocks noGrp="1" noChangeArrowheads="1"/>
          </p:cNvSpPr>
          <p:nvPr>
            <p:ph type="body" idx="4294967295"/>
          </p:nvPr>
        </p:nvSpPr>
        <p:spPr>
          <a:xfrm>
            <a:off x="393700" y="1568450"/>
            <a:ext cx="8148638" cy="4229100"/>
          </a:xfrm>
        </p:spPr>
        <p:txBody>
          <a:bodyPr/>
          <a:lstStyle/>
          <a:p>
            <a:pPr marL="411163" indent="-292100" eaLnBrk="1">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Developed by Danga Interactive to improve performance of LiveJournal</a:t>
            </a:r>
          </a:p>
          <a:p>
            <a:pPr marL="411163" indent="-292100" eaLnBrk="1">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Distributed architecture layer that provides caching</a:t>
            </a:r>
          </a:p>
          <a:p>
            <a:pPr marL="411163" indent="-292100" eaLnBrk="1">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Client/Server design</a:t>
            </a:r>
          </a:p>
          <a:p>
            <a:pPr marL="766763" lvl="1" indent="-301625" eaLnBrk="1">
              <a:buClr>
                <a:srgbClr val="E76F00"/>
              </a:buClr>
              <a:buSzPct val="90000"/>
              <a:buFont typeface="Arial" panose="020B0604020202020204" pitchFamily="34" charset="0"/>
              <a:buChar char="&g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Servers are memcached daemons</a:t>
            </a:r>
          </a:p>
          <a:p>
            <a:pPr marL="766763" lvl="1" indent="-301625" eaLnBrk="1">
              <a:buClr>
                <a:srgbClr val="E76F00"/>
              </a:buClr>
              <a:buSzPct val="90000"/>
              <a:buFont typeface="Arial" panose="020B0604020202020204" pitchFamily="34" charset="0"/>
              <a:buChar char="&g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Clients are implemented via language APIs like Java, PHP, C++, etc.</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2">
            <a:extLst>
              <a:ext uri="{FF2B5EF4-FFF2-40B4-BE49-F238E27FC236}">
                <a16:creationId xmlns:a16="http://schemas.microsoft.com/office/drawing/2014/main" id="{A86596D1-3ABF-3E7F-197C-27695A615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652588"/>
            <a:ext cx="8270875"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pic>
      <p:sp>
        <p:nvSpPr>
          <p:cNvPr id="20484" name="Text Box 3">
            <a:extLst>
              <a:ext uri="{FF2B5EF4-FFF2-40B4-BE49-F238E27FC236}">
                <a16:creationId xmlns:a16="http://schemas.microsoft.com/office/drawing/2014/main" id="{127068AE-B951-52B8-75F0-FD00396E19CA}"/>
              </a:ext>
            </a:extLst>
          </p:cNvPr>
          <p:cNvSpPr txBox="1">
            <a:spLocks noChangeArrowheads="1"/>
          </p:cNvSpPr>
          <p:nvPr/>
        </p:nvSpPr>
        <p:spPr bwMode="auto">
          <a:xfrm>
            <a:off x="228600" y="151542"/>
            <a:ext cx="8316913" cy="61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txBody>
          <a:bodyPr wrap="none" lIns="0" tIns="72576" rIns="0" bIns="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5pPr>
            <a:lvl6pPr marL="25146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6pPr>
            <a:lvl7pPr marL="29718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7pPr>
            <a:lvl8pPr marL="34290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8pPr>
            <a:lvl9pPr marL="38862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9pPr>
          </a:lstStyle>
          <a:p>
            <a:pPr eaLnBrk="1">
              <a:spcBef>
                <a:spcPts val="1200"/>
              </a:spcBef>
              <a:spcAft>
                <a:spcPts val="600"/>
              </a:spcAft>
            </a:pPr>
            <a:r>
              <a:rPr lang="en-US" altLang="en-US" sz="3200" b="0" dirty="0">
                <a:solidFill>
                  <a:srgbClr val="E76F00"/>
                </a:solidFill>
              </a:rPr>
              <a:t>Memcached Supported with Enterprise Subscription</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37FCB-790C-3CFC-A30E-68504CA99FD8}"/>
              </a:ext>
            </a:extLst>
          </p:cNvPr>
          <p:cNvSpPr>
            <a:spLocks noGrp="1"/>
          </p:cNvSpPr>
          <p:nvPr>
            <p:ph type="title"/>
          </p:nvPr>
        </p:nvSpPr>
        <p:spPr/>
        <p:txBody>
          <a:bodyPr/>
          <a:lstStyle/>
          <a:p>
            <a:r>
              <a:rPr lang="en-IN" dirty="0"/>
              <a:t>MySQL Community and Customers</a:t>
            </a:r>
          </a:p>
        </p:txBody>
      </p:sp>
      <p:pic>
        <p:nvPicPr>
          <p:cNvPr id="5" name="Picture 4">
            <a:extLst>
              <a:ext uri="{FF2B5EF4-FFF2-40B4-BE49-F238E27FC236}">
                <a16:creationId xmlns:a16="http://schemas.microsoft.com/office/drawing/2014/main" id="{561F0BC3-25AB-008B-3FF8-DDA566A2C4FC}"/>
              </a:ext>
            </a:extLst>
          </p:cNvPr>
          <p:cNvPicPr>
            <a:picLocks noChangeAspect="1"/>
          </p:cNvPicPr>
          <p:nvPr/>
        </p:nvPicPr>
        <p:blipFill>
          <a:blip r:embed="rId2"/>
          <a:stretch>
            <a:fillRect/>
          </a:stretch>
        </p:blipFill>
        <p:spPr>
          <a:xfrm>
            <a:off x="152400" y="1600199"/>
            <a:ext cx="8759909" cy="4817949"/>
          </a:xfrm>
          <a:prstGeom prst="rect">
            <a:avLst/>
          </a:prstGeom>
        </p:spPr>
      </p:pic>
    </p:spTree>
    <p:extLst>
      <p:ext uri="{BB962C8B-B14F-4D97-AF65-F5344CB8AC3E}">
        <p14:creationId xmlns:p14="http://schemas.microsoft.com/office/powerpoint/2010/main" val="26191422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1908E-5924-4562-F45C-870A4F2A09C2}"/>
              </a:ext>
            </a:extLst>
          </p:cNvPr>
          <p:cNvSpPr>
            <a:spLocks noGrp="1"/>
          </p:cNvSpPr>
          <p:nvPr>
            <p:ph type="title"/>
          </p:nvPr>
        </p:nvSpPr>
        <p:spPr/>
        <p:txBody>
          <a:bodyPr/>
          <a:lstStyle/>
          <a:p>
            <a:r>
              <a:rPr lang="en-IN" dirty="0"/>
              <a:t>MySQL Workbench</a:t>
            </a:r>
          </a:p>
        </p:txBody>
      </p:sp>
      <p:pic>
        <p:nvPicPr>
          <p:cNvPr id="5" name="Picture 4">
            <a:extLst>
              <a:ext uri="{FF2B5EF4-FFF2-40B4-BE49-F238E27FC236}">
                <a16:creationId xmlns:a16="http://schemas.microsoft.com/office/drawing/2014/main" id="{CCF82A8E-559C-A5A3-533E-D48721E865E2}"/>
              </a:ext>
            </a:extLst>
          </p:cNvPr>
          <p:cNvPicPr>
            <a:picLocks noChangeAspect="1"/>
          </p:cNvPicPr>
          <p:nvPr/>
        </p:nvPicPr>
        <p:blipFill>
          <a:blip r:embed="rId2"/>
          <a:stretch>
            <a:fillRect/>
          </a:stretch>
        </p:blipFill>
        <p:spPr>
          <a:xfrm>
            <a:off x="461034" y="1334277"/>
            <a:ext cx="8205261" cy="5184919"/>
          </a:xfrm>
          <a:prstGeom prst="rect">
            <a:avLst/>
          </a:prstGeom>
        </p:spPr>
      </p:pic>
    </p:spTree>
    <p:extLst>
      <p:ext uri="{BB962C8B-B14F-4D97-AF65-F5344CB8AC3E}">
        <p14:creationId xmlns:p14="http://schemas.microsoft.com/office/powerpoint/2010/main" val="23485812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D5E33-61CF-4A89-3C3E-07BAA6F49D66}"/>
              </a:ext>
            </a:extLst>
          </p:cNvPr>
          <p:cNvSpPr>
            <a:spLocks noGrp="1"/>
          </p:cNvSpPr>
          <p:nvPr>
            <p:ph sz="quarter" idx="12"/>
          </p:nvPr>
        </p:nvSpPr>
        <p:spPr/>
        <p:txBody>
          <a:bodyPr/>
          <a:lstStyle/>
          <a:p>
            <a:r>
              <a:rPr lang="en-IN" dirty="0"/>
              <a:t>Prerequisites</a:t>
            </a:r>
          </a:p>
          <a:p>
            <a:pPr lvl="1"/>
            <a:r>
              <a:rPr lang="en-IN" dirty="0"/>
              <a:t>MySQL Setup Software</a:t>
            </a:r>
          </a:p>
          <a:p>
            <a:pPr lvl="1"/>
            <a:r>
              <a:rPr lang="en-IN" dirty="0"/>
              <a:t>Microsoft .NET Framework 4.5.2</a:t>
            </a:r>
          </a:p>
          <a:p>
            <a:pPr lvl="1"/>
            <a:r>
              <a:rPr lang="en-IN" dirty="0"/>
              <a:t>Microsoft Visual C++ Redistributable for Visual Studio 2019</a:t>
            </a:r>
          </a:p>
          <a:p>
            <a:pPr lvl="1"/>
            <a:r>
              <a:rPr lang="en-IN" dirty="0"/>
              <a:t>RAM 4 GB (6 GB recommended)</a:t>
            </a:r>
          </a:p>
        </p:txBody>
      </p:sp>
      <p:sp>
        <p:nvSpPr>
          <p:cNvPr id="3" name="Title 2">
            <a:extLst>
              <a:ext uri="{FF2B5EF4-FFF2-40B4-BE49-F238E27FC236}">
                <a16:creationId xmlns:a16="http://schemas.microsoft.com/office/drawing/2014/main" id="{B95A18AB-7F2D-E137-2399-12750002808F}"/>
              </a:ext>
            </a:extLst>
          </p:cNvPr>
          <p:cNvSpPr>
            <a:spLocks noGrp="1"/>
          </p:cNvSpPr>
          <p:nvPr>
            <p:ph type="title"/>
          </p:nvPr>
        </p:nvSpPr>
        <p:spPr/>
        <p:txBody>
          <a:bodyPr/>
          <a:lstStyle/>
          <a:p>
            <a:r>
              <a:rPr lang="en-IN" dirty="0"/>
              <a:t>How to install MySQL</a:t>
            </a:r>
          </a:p>
        </p:txBody>
      </p:sp>
    </p:spTree>
    <p:extLst>
      <p:ext uri="{BB962C8B-B14F-4D97-AF65-F5344CB8AC3E}">
        <p14:creationId xmlns:p14="http://schemas.microsoft.com/office/powerpoint/2010/main" val="1023061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3F853F-8928-9591-D6DB-6CCAD34B6C0D}"/>
              </a:ext>
            </a:extLst>
          </p:cNvPr>
          <p:cNvSpPr>
            <a:spLocks noGrp="1"/>
          </p:cNvSpPr>
          <p:nvPr>
            <p:ph sz="quarter" idx="12"/>
          </p:nvPr>
        </p:nvSpPr>
        <p:spPr/>
        <p:txBody>
          <a:bodyPr>
            <a:normAutofit fontScale="92500" lnSpcReduction="10000"/>
          </a:bodyPr>
          <a:lstStyle/>
          <a:p>
            <a:r>
              <a:rPr lang="en-US" dirty="0"/>
              <a:t>Step 1: Go to the official website of MySQL and download the community server edition software. Here, you will see the option to choose the Operating System, such as Windows.</a:t>
            </a:r>
          </a:p>
          <a:p>
            <a:endParaRPr lang="en-US" dirty="0"/>
          </a:p>
          <a:p>
            <a:r>
              <a:rPr lang="en-US" dirty="0"/>
              <a:t>Step 2: Next, there are two options available to download the setup. </a:t>
            </a:r>
          </a:p>
          <a:p>
            <a:r>
              <a:rPr lang="en-US" dirty="0"/>
              <a:t>Choose the version number for the MySQL community server, which you want. </a:t>
            </a:r>
          </a:p>
          <a:p>
            <a:r>
              <a:rPr lang="en-US" dirty="0"/>
              <a:t>If you have good internet connectivity, then choose the </a:t>
            </a:r>
            <a:r>
              <a:rPr lang="en-US" dirty="0" err="1"/>
              <a:t>mysql</a:t>
            </a:r>
            <a:r>
              <a:rPr lang="en-US" dirty="0"/>
              <a:t>-installer-web-community. Otherwise, choose the other one.</a:t>
            </a:r>
            <a:endParaRPr lang="en-IN" dirty="0"/>
          </a:p>
        </p:txBody>
      </p:sp>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spTree>
    <p:extLst>
      <p:ext uri="{BB962C8B-B14F-4D97-AF65-F5344CB8AC3E}">
        <p14:creationId xmlns:p14="http://schemas.microsoft.com/office/powerpoint/2010/main" val="3423668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2290" name="Picture 2" descr="how to install mysql">
            <a:extLst>
              <a:ext uri="{FF2B5EF4-FFF2-40B4-BE49-F238E27FC236}">
                <a16:creationId xmlns:a16="http://schemas.microsoft.com/office/drawing/2014/main" id="{EF79A9E0-3223-48E5-4BCA-BA5EC36E1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94" y="1905000"/>
            <a:ext cx="820985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913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3314" name="Picture 2" descr="how to install mysql">
            <a:extLst>
              <a:ext uri="{FF2B5EF4-FFF2-40B4-BE49-F238E27FC236}">
                <a16:creationId xmlns:a16="http://schemas.microsoft.com/office/drawing/2014/main" id="{42ECE73B-498F-E514-1406-8FF172E2C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2286000"/>
            <a:ext cx="765682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654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4338" name="Picture 2" descr="how to install mysql">
            <a:extLst>
              <a:ext uri="{FF2B5EF4-FFF2-40B4-BE49-F238E27FC236}">
                <a16:creationId xmlns:a16="http://schemas.microsoft.com/office/drawing/2014/main" id="{6F5EABFC-8DDE-3153-626D-66929F0AD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6858000" cy="516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77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5362" name="Picture 2" descr="how to install mysql">
            <a:extLst>
              <a:ext uri="{FF2B5EF4-FFF2-40B4-BE49-F238E27FC236}">
                <a16:creationId xmlns:a16="http://schemas.microsoft.com/office/drawing/2014/main" id="{94BCAA0E-7282-F68D-E431-A413FAA7D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629400" cy="499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28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498DF4-6BC4-5C4B-BAAB-2403AC5F1E4B}"/>
              </a:ext>
            </a:extLst>
          </p:cNvPr>
          <p:cNvSpPr>
            <a:spLocks noGrp="1"/>
          </p:cNvSpPr>
          <p:nvPr>
            <p:ph sz="quarter" idx="12"/>
          </p:nvPr>
        </p:nvSpPr>
        <p:spPr>
          <a:xfrm>
            <a:off x="457201" y="1381125"/>
            <a:ext cx="8228012" cy="2657475"/>
          </a:xfrm>
        </p:spPr>
        <p:txBody>
          <a:bodyPr/>
          <a:lstStyle/>
          <a:p>
            <a:r>
              <a:rPr lang="en-US" dirty="0"/>
              <a:t>A data acquisition system is a system that comprises sensors, measurement devices, and a computer. </a:t>
            </a:r>
          </a:p>
          <a:p>
            <a:r>
              <a:rPr lang="en-US" dirty="0"/>
              <a:t>A data acquisition system is used for processing acquired data, which involves collecting the information required to understand electrical or physical phenomena.</a:t>
            </a:r>
            <a:endParaRPr lang="en-IN" dirty="0"/>
          </a:p>
        </p:txBody>
      </p:sp>
      <p:sp>
        <p:nvSpPr>
          <p:cNvPr id="2" name="Title 1">
            <a:extLst>
              <a:ext uri="{FF2B5EF4-FFF2-40B4-BE49-F238E27FC236}">
                <a16:creationId xmlns:a16="http://schemas.microsoft.com/office/drawing/2014/main" id="{1E09EE73-A73B-171A-2892-0262365D1B55}"/>
              </a:ext>
            </a:extLst>
          </p:cNvPr>
          <p:cNvSpPr>
            <a:spLocks noGrp="1"/>
          </p:cNvSpPr>
          <p:nvPr>
            <p:ph type="title"/>
          </p:nvPr>
        </p:nvSpPr>
        <p:spPr/>
        <p:txBody>
          <a:bodyPr/>
          <a:lstStyle/>
          <a:p>
            <a:r>
              <a:rPr lang="en-IN" dirty="0"/>
              <a:t>Data Acquisition</a:t>
            </a:r>
          </a:p>
        </p:txBody>
      </p:sp>
    </p:spTree>
    <p:extLst>
      <p:ext uri="{BB962C8B-B14F-4D97-AF65-F5344CB8AC3E}">
        <p14:creationId xmlns:p14="http://schemas.microsoft.com/office/powerpoint/2010/main" val="608640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6386" name="Picture 2" descr="how to install mysql">
            <a:extLst>
              <a:ext uri="{FF2B5EF4-FFF2-40B4-BE49-F238E27FC236}">
                <a16:creationId xmlns:a16="http://schemas.microsoft.com/office/drawing/2014/main" id="{76F6E596-DADD-C47F-8B08-CC762DE47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62200"/>
            <a:ext cx="6852653"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052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7410" name="Picture 2" descr="how to install mysql">
            <a:extLst>
              <a:ext uri="{FF2B5EF4-FFF2-40B4-BE49-F238E27FC236}">
                <a16:creationId xmlns:a16="http://schemas.microsoft.com/office/drawing/2014/main" id="{65890ADE-905D-1DD4-B44F-E1CD0C1ED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6781800" cy="510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396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8434" name="Picture 2" descr="how to install mysql">
            <a:extLst>
              <a:ext uri="{FF2B5EF4-FFF2-40B4-BE49-F238E27FC236}">
                <a16:creationId xmlns:a16="http://schemas.microsoft.com/office/drawing/2014/main" id="{EC062FB9-8E97-E2FC-B372-D046E3808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6858000" cy="516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943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9458" name="Picture 2" descr="how to install mysql">
            <a:extLst>
              <a:ext uri="{FF2B5EF4-FFF2-40B4-BE49-F238E27FC236}">
                <a16:creationId xmlns:a16="http://schemas.microsoft.com/office/drawing/2014/main" id="{50FA15FC-1D27-C10D-E320-90E6F392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6629400" cy="499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0673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0482" name="Picture 2" descr="how to install mysql">
            <a:extLst>
              <a:ext uri="{FF2B5EF4-FFF2-40B4-BE49-F238E27FC236}">
                <a16:creationId xmlns:a16="http://schemas.microsoft.com/office/drawing/2014/main" id="{57E6E7D2-1F8C-4F20-43A3-3DFD73BA3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1447800"/>
            <a:ext cx="6761819"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577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1506" name="Picture 2" descr="how to install mysql">
            <a:extLst>
              <a:ext uri="{FF2B5EF4-FFF2-40B4-BE49-F238E27FC236}">
                <a16:creationId xmlns:a16="http://schemas.microsoft.com/office/drawing/2014/main" id="{86D5F2C0-9AB7-F776-BAC3-46C4BFC12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97" y="1353878"/>
            <a:ext cx="7064587"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367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2530" name="Picture 2" descr="how to install mysql">
            <a:extLst>
              <a:ext uri="{FF2B5EF4-FFF2-40B4-BE49-F238E27FC236}">
                <a16:creationId xmlns:a16="http://schemas.microsoft.com/office/drawing/2014/main" id="{A458EC69-D5C5-E5F5-31D0-FCF7E8FCC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10959"/>
            <a:ext cx="7010400" cy="527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9132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3554" name="Picture 2" descr="how to install mysql">
            <a:extLst>
              <a:ext uri="{FF2B5EF4-FFF2-40B4-BE49-F238E27FC236}">
                <a16:creationId xmlns:a16="http://schemas.microsoft.com/office/drawing/2014/main" id="{83607200-1CE5-6874-6659-D2088DAF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799"/>
            <a:ext cx="6705600" cy="506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1760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4578" name="Picture 2" descr="how to install mysql">
            <a:extLst>
              <a:ext uri="{FF2B5EF4-FFF2-40B4-BE49-F238E27FC236}">
                <a16:creationId xmlns:a16="http://schemas.microsoft.com/office/drawing/2014/main" id="{771BF45E-74C3-07E9-7105-27282BF89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35554"/>
            <a:ext cx="6781800" cy="510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092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5602" name="Picture 2" descr="how to install mysql">
            <a:extLst>
              <a:ext uri="{FF2B5EF4-FFF2-40B4-BE49-F238E27FC236}">
                <a16:creationId xmlns:a16="http://schemas.microsoft.com/office/drawing/2014/main" id="{863055D4-B3D2-C3E3-C8FD-4640385F5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6858000" cy="517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3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EE73-A73B-171A-2892-0262365D1B55}"/>
              </a:ext>
            </a:extLst>
          </p:cNvPr>
          <p:cNvSpPr>
            <a:spLocks noGrp="1"/>
          </p:cNvSpPr>
          <p:nvPr>
            <p:ph type="title"/>
          </p:nvPr>
        </p:nvSpPr>
        <p:spPr/>
        <p:txBody>
          <a:bodyPr/>
          <a:lstStyle/>
          <a:p>
            <a:r>
              <a:rPr lang="en-IN" dirty="0"/>
              <a:t>Data Acquisition</a:t>
            </a:r>
          </a:p>
        </p:txBody>
      </p:sp>
      <p:pic>
        <p:nvPicPr>
          <p:cNvPr id="6" name="Picture 2" descr="Data Acquisition Systems">
            <a:extLst>
              <a:ext uri="{FF2B5EF4-FFF2-40B4-BE49-F238E27FC236}">
                <a16:creationId xmlns:a16="http://schemas.microsoft.com/office/drawing/2014/main" id="{EAC13AEE-2BFB-6B31-FF42-0B28393AE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 y="13716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374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6626" name="Picture 2" descr="how to install mysql">
            <a:extLst>
              <a:ext uri="{FF2B5EF4-FFF2-40B4-BE49-F238E27FC236}">
                <a16:creationId xmlns:a16="http://schemas.microsoft.com/office/drawing/2014/main" id="{C88D6860-CB1F-561A-AF09-AE14E9AD3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400800" cy="481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8140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7650" name="Picture 2" descr="how to install mysql">
            <a:extLst>
              <a:ext uri="{FF2B5EF4-FFF2-40B4-BE49-F238E27FC236}">
                <a16:creationId xmlns:a16="http://schemas.microsoft.com/office/drawing/2014/main" id="{15B08B41-4192-DC88-9374-2AD0FA572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6629400" cy="499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1718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8674" name="Picture 2" descr="how to install mysql">
            <a:extLst>
              <a:ext uri="{FF2B5EF4-FFF2-40B4-BE49-F238E27FC236}">
                <a16:creationId xmlns:a16="http://schemas.microsoft.com/office/drawing/2014/main" id="{92A42467-877D-3F58-954C-2FAE2B047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6705600" cy="504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301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9698" name="Picture 2" descr="how to install mysql">
            <a:extLst>
              <a:ext uri="{FF2B5EF4-FFF2-40B4-BE49-F238E27FC236}">
                <a16:creationId xmlns:a16="http://schemas.microsoft.com/office/drawing/2014/main" id="{EDD2507D-9128-3998-0EB2-B84FD4E45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6243"/>
            <a:ext cx="7162800" cy="539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6723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AD544C-E1CC-BCA5-6B9B-BA01B4F6D8AB}"/>
              </a:ext>
            </a:extLst>
          </p:cNvPr>
          <p:cNvSpPr>
            <a:spLocks noGrp="1"/>
          </p:cNvSpPr>
          <p:nvPr>
            <p:ph sz="quarter" idx="12"/>
          </p:nvPr>
        </p:nvSpPr>
        <p:spPr/>
        <p:txBody>
          <a:bodyPr/>
          <a:lstStyle/>
          <a:p>
            <a:r>
              <a:rPr lang="en-US" dirty="0"/>
              <a:t>MySQL table types/storage engines are essential features that can be used effectively for maximizing the database's performance. </a:t>
            </a:r>
          </a:p>
          <a:p>
            <a:r>
              <a:rPr lang="en-US" dirty="0"/>
              <a:t>It handles create, read, and update operations for storing and managing the information in a database.</a:t>
            </a:r>
          </a:p>
          <a:p>
            <a:endParaRPr lang="en-US"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8713408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AD544C-E1CC-BCA5-6B9B-BA01B4F6D8AB}"/>
              </a:ext>
            </a:extLst>
          </p:cNvPr>
          <p:cNvSpPr>
            <a:spLocks noGrp="1"/>
          </p:cNvSpPr>
          <p:nvPr>
            <p:ph sz="quarter" idx="12"/>
          </p:nvPr>
        </p:nvSpPr>
        <p:spPr/>
        <p:txBody>
          <a:bodyPr/>
          <a:lstStyle/>
          <a:p>
            <a:r>
              <a:rPr lang="en-US" dirty="0"/>
              <a:t>ISAM</a:t>
            </a:r>
          </a:p>
          <a:p>
            <a:r>
              <a:rPr lang="en-US" dirty="0"/>
              <a:t>MyISAM</a:t>
            </a:r>
          </a:p>
          <a:p>
            <a:r>
              <a:rPr lang="en-US" dirty="0"/>
              <a:t>MERGE</a:t>
            </a:r>
          </a:p>
          <a:p>
            <a:r>
              <a:rPr lang="en-US" dirty="0" err="1"/>
              <a:t>InnoDB</a:t>
            </a:r>
            <a:endParaRPr lang="en-US" dirty="0"/>
          </a:p>
          <a:p>
            <a:r>
              <a:rPr lang="en-US" dirty="0"/>
              <a:t>MEMORY (HEAP)</a:t>
            </a:r>
          </a:p>
          <a:p>
            <a:r>
              <a:rPr lang="en-US" dirty="0"/>
              <a:t>ARCHIVE</a:t>
            </a:r>
          </a:p>
          <a:p>
            <a:r>
              <a:rPr lang="en-US" dirty="0"/>
              <a:t>BDB</a:t>
            </a:r>
          </a:p>
          <a:p>
            <a:r>
              <a:rPr lang="en-US" dirty="0"/>
              <a:t>CSV</a:t>
            </a:r>
          </a:p>
          <a:p>
            <a:r>
              <a:rPr lang="en-US" dirty="0"/>
              <a:t>FEDERATED</a:t>
            </a:r>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2403910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pic>
        <p:nvPicPr>
          <p:cNvPr id="7" name="Picture 6">
            <a:extLst>
              <a:ext uri="{FF2B5EF4-FFF2-40B4-BE49-F238E27FC236}">
                <a16:creationId xmlns:a16="http://schemas.microsoft.com/office/drawing/2014/main" id="{66EB8069-60D9-1E74-6F9C-F4B3285D5E0A}"/>
              </a:ext>
            </a:extLst>
          </p:cNvPr>
          <p:cNvPicPr>
            <a:picLocks noChangeAspect="1"/>
          </p:cNvPicPr>
          <p:nvPr/>
        </p:nvPicPr>
        <p:blipFill>
          <a:blip r:embed="rId2"/>
          <a:stretch>
            <a:fillRect/>
          </a:stretch>
        </p:blipFill>
        <p:spPr>
          <a:xfrm>
            <a:off x="228600" y="1828800"/>
            <a:ext cx="8764567" cy="3600034"/>
          </a:xfrm>
          <a:prstGeom prst="rect">
            <a:avLst/>
          </a:prstGeom>
        </p:spPr>
      </p:pic>
    </p:spTree>
    <p:extLst>
      <p:ext uri="{BB962C8B-B14F-4D97-AF65-F5344CB8AC3E}">
        <p14:creationId xmlns:p14="http://schemas.microsoft.com/office/powerpoint/2010/main" val="2144934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1B7E1-A5EE-EF8A-348F-CAF940CF2C61}"/>
              </a:ext>
            </a:extLst>
          </p:cNvPr>
          <p:cNvSpPr>
            <a:spLocks noGrp="1"/>
          </p:cNvSpPr>
          <p:nvPr>
            <p:ph sz="quarter" idx="12"/>
          </p:nvPr>
        </p:nvSpPr>
        <p:spPr/>
        <p:txBody>
          <a:bodyPr/>
          <a:lstStyle/>
          <a:p>
            <a:r>
              <a:rPr lang="en-US" dirty="0"/>
              <a:t>ISAM Table</a:t>
            </a:r>
          </a:p>
          <a:p>
            <a:pPr lvl="1"/>
            <a:r>
              <a:rPr lang="en-US" dirty="0"/>
              <a:t>It is abbreviated as Indexed Sequential Access Method.</a:t>
            </a:r>
          </a:p>
          <a:p>
            <a:pPr lvl="1"/>
            <a:r>
              <a:rPr lang="en-US" dirty="0"/>
              <a:t>This table type/storage engine has been deprecated and removed from MySQL version 5.x. </a:t>
            </a:r>
          </a:p>
          <a:p>
            <a:pPr lvl="1"/>
            <a:r>
              <a:rPr lang="en-US" dirty="0"/>
              <a:t>MyISAM now replaces the functionalities of this table.</a:t>
            </a:r>
          </a:p>
          <a:p>
            <a:pPr lvl="1"/>
            <a:r>
              <a:rPr lang="en-US" dirty="0"/>
              <a:t>The size of an ISAM table is 4 GB, which requires expensive hardware. It is not portable.</a:t>
            </a:r>
            <a:endParaRPr lang="en-IN"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995314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1B7E1-A5EE-EF8A-348F-CAF940CF2C61}"/>
              </a:ext>
            </a:extLst>
          </p:cNvPr>
          <p:cNvSpPr>
            <a:spLocks noGrp="1"/>
          </p:cNvSpPr>
          <p:nvPr>
            <p:ph sz="quarter" idx="12"/>
          </p:nvPr>
        </p:nvSpPr>
        <p:spPr>
          <a:xfrm>
            <a:off x="534988" y="1423986"/>
            <a:ext cx="8228012" cy="4976814"/>
          </a:xfrm>
        </p:spPr>
        <p:txBody>
          <a:bodyPr>
            <a:normAutofit fontScale="92500" lnSpcReduction="20000"/>
          </a:bodyPr>
          <a:lstStyle/>
          <a:p>
            <a:r>
              <a:rPr lang="en-US" dirty="0"/>
              <a:t>MyISAM Table</a:t>
            </a:r>
          </a:p>
          <a:p>
            <a:pPr lvl="1"/>
            <a:r>
              <a:rPr lang="en-US" dirty="0"/>
              <a:t>It is an extension of the ISAM storage engine. </a:t>
            </a:r>
          </a:p>
          <a:p>
            <a:pPr lvl="1"/>
            <a:r>
              <a:rPr lang="en-US" dirty="0"/>
              <a:t>The MyISAM table types are optimized for compression and speed and can be easily portable between system to system.</a:t>
            </a:r>
          </a:p>
          <a:p>
            <a:pPr lvl="1"/>
            <a:r>
              <a:rPr lang="en-US" dirty="0"/>
              <a:t>Before version 5.5, if we do not specify the table type during table creation, it was the default storage engine. </a:t>
            </a:r>
          </a:p>
          <a:p>
            <a:pPr lvl="1"/>
            <a:r>
              <a:rPr lang="en-US" dirty="0"/>
              <a:t>From version 5.x, </a:t>
            </a:r>
            <a:r>
              <a:rPr lang="en-US" dirty="0" err="1"/>
              <a:t>InnoDB</a:t>
            </a:r>
            <a:r>
              <a:rPr lang="en-US" dirty="0"/>
              <a:t> is used as the default table type/storage engine.</a:t>
            </a:r>
          </a:p>
          <a:p>
            <a:pPr lvl="1"/>
            <a:r>
              <a:rPr lang="en-US" dirty="0"/>
              <a:t>The MyISAM table size is dependent on the OS and can be up to 256 TB. </a:t>
            </a:r>
          </a:p>
          <a:p>
            <a:pPr lvl="1"/>
            <a:r>
              <a:rPr lang="en-US" dirty="0"/>
              <a:t>It can be compressed into read-only tables that save spaces in memory. </a:t>
            </a:r>
          </a:p>
          <a:p>
            <a:pPr lvl="1"/>
            <a:r>
              <a:rPr lang="en-US" dirty="0"/>
              <a:t>MyISAM table type can store 64 keys per table and contains 1024 bytes maximum key length. </a:t>
            </a:r>
          </a:p>
          <a:p>
            <a:pPr lvl="1"/>
            <a:r>
              <a:rPr lang="en-US" dirty="0"/>
              <a:t>The MyISAM tables work very fast, but they are not transaction-safe.</a:t>
            </a:r>
            <a:endParaRPr lang="en-IN"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32072407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1B7E1-A5EE-EF8A-348F-CAF940CF2C61}"/>
              </a:ext>
            </a:extLst>
          </p:cNvPr>
          <p:cNvSpPr>
            <a:spLocks noGrp="1"/>
          </p:cNvSpPr>
          <p:nvPr>
            <p:ph sz="quarter" idx="12"/>
          </p:nvPr>
        </p:nvSpPr>
        <p:spPr>
          <a:xfrm>
            <a:off x="534988" y="1423986"/>
            <a:ext cx="8228012" cy="4976814"/>
          </a:xfrm>
        </p:spPr>
        <p:txBody>
          <a:bodyPr>
            <a:normAutofit/>
          </a:bodyPr>
          <a:lstStyle/>
          <a:p>
            <a:r>
              <a:rPr lang="en-US" dirty="0"/>
              <a:t>MyISAM Table</a:t>
            </a:r>
          </a:p>
          <a:p>
            <a:pPr lvl="1"/>
            <a:r>
              <a:rPr lang="en-US" dirty="0"/>
              <a:t>MyISAM tables are not transactions-safe.</a:t>
            </a:r>
          </a:p>
          <a:p>
            <a:pPr lvl="1"/>
            <a:r>
              <a:rPr lang="en-US" dirty="0"/>
              <a:t>It has poor data integrity and crash recovery.</a:t>
            </a:r>
          </a:p>
          <a:p>
            <a:pPr lvl="1"/>
            <a:r>
              <a:rPr lang="en-US" dirty="0"/>
              <a:t>When we lock the entire table, in that case, MyISAM is slower than </a:t>
            </a:r>
            <a:r>
              <a:rPr lang="en-US" dirty="0" err="1"/>
              <a:t>InnoDB</a:t>
            </a:r>
            <a:r>
              <a:rPr lang="en-US" dirty="0"/>
              <a:t>.</a:t>
            </a:r>
            <a:endParaRPr lang="en-IN"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1134426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9610</TotalTime>
  <Words>3388</Words>
  <Application>Microsoft Office PowerPoint</Application>
  <PresentationFormat>On-screen Show (4:3)</PresentationFormat>
  <Paragraphs>388</Paragraphs>
  <Slides>102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Arial Narrow</vt:lpstr>
      <vt:lpstr>Calibri</vt:lpstr>
      <vt:lpstr>Times New Roman</vt:lpstr>
      <vt:lpstr>Pencils_02_2012</vt:lpstr>
      <vt:lpstr>PowerPoint Presentation</vt:lpstr>
      <vt:lpstr>Goals</vt:lpstr>
      <vt:lpstr>Goals</vt:lpstr>
      <vt:lpstr>Introduction to Data</vt:lpstr>
      <vt:lpstr>Introduction to Data</vt:lpstr>
      <vt:lpstr>Introduction to Data</vt:lpstr>
      <vt:lpstr>Introduction to Data</vt:lpstr>
      <vt:lpstr>Data Acquisition</vt:lpstr>
      <vt:lpstr>Data Acquisition</vt:lpstr>
      <vt:lpstr>Basic Components of Data Acquisition System</vt:lpstr>
      <vt:lpstr>Basic Components of Data Acquisition System</vt:lpstr>
      <vt:lpstr>Data Ingestion</vt:lpstr>
      <vt:lpstr>Data Ingestion</vt:lpstr>
      <vt:lpstr>Reasons to automate data ingestion</vt:lpstr>
      <vt:lpstr>Data Ingestion Tools</vt:lpstr>
      <vt:lpstr>Data Ingestion Tools</vt:lpstr>
      <vt:lpstr>PowerPoint Presentation</vt:lpstr>
      <vt:lpstr>Data Types</vt:lpstr>
      <vt:lpstr>Data Types</vt:lpstr>
      <vt:lpstr>Data Types</vt:lpstr>
      <vt:lpstr>Data Types </vt:lpstr>
      <vt:lpstr>Data Types</vt:lpstr>
      <vt:lpstr>Data Types </vt:lpstr>
      <vt:lpstr>Data Types</vt:lpstr>
      <vt:lpstr>Data Types</vt:lpstr>
      <vt:lpstr>Data Types</vt:lpstr>
      <vt:lpstr>Data Types</vt:lpstr>
      <vt:lpstr>Data Storage</vt:lpstr>
      <vt:lpstr>Data Storage</vt:lpstr>
      <vt:lpstr>NAS (Network-Attached Storage)</vt:lpstr>
      <vt:lpstr>NAS (Network-Attached Storage)</vt:lpstr>
      <vt:lpstr>SAN (Storage Area Network)</vt:lpstr>
      <vt:lpstr>SAN (Storage Area Network)</vt:lpstr>
      <vt:lpstr>Data from Various Sources</vt:lpstr>
      <vt:lpstr>B-Tree Data Structure</vt:lpstr>
      <vt:lpstr>B-Tree Data Structure</vt:lpstr>
      <vt:lpstr>Need for B-Tree</vt:lpstr>
      <vt:lpstr>Need for B-Tree</vt:lpstr>
      <vt:lpstr>Need for B-Tree</vt:lpstr>
      <vt:lpstr>B-Tree Data Structure</vt:lpstr>
      <vt:lpstr>Properties of B Tree in DBMS</vt:lpstr>
      <vt:lpstr>B-Tree Data Structure</vt:lpstr>
      <vt:lpstr>Operations</vt:lpstr>
      <vt:lpstr>Operations</vt:lpstr>
      <vt:lpstr>Operations</vt:lpstr>
      <vt:lpstr>Operations</vt:lpstr>
      <vt:lpstr>Operations</vt:lpstr>
      <vt:lpstr> Difference between Structured, Semi-structured and Unstructured data </vt:lpstr>
      <vt:lpstr>Database Languages </vt:lpstr>
      <vt:lpstr>Database Languages </vt:lpstr>
      <vt:lpstr>Database Languages </vt:lpstr>
      <vt:lpstr>Database Languages </vt:lpstr>
      <vt:lpstr>Database Languages </vt:lpstr>
      <vt:lpstr>Database Languages </vt:lpstr>
      <vt:lpstr>Database Languages </vt:lpstr>
      <vt:lpstr>Database Languages </vt:lpstr>
      <vt:lpstr>Procedural &amp; Non-Procedural programming language</vt:lpstr>
      <vt:lpstr>Procedural &amp; Non-Procedural programming language</vt:lpstr>
      <vt:lpstr>Procedural &amp; Non-Procedural programming language</vt:lpstr>
      <vt:lpstr>Introduction to MySQL</vt:lpstr>
      <vt:lpstr> MySQL History</vt:lpstr>
      <vt:lpstr> MySQL Products</vt:lpstr>
      <vt:lpstr>MySQL Versions</vt:lpstr>
      <vt:lpstr>MySQL: characteristics</vt:lpstr>
      <vt:lpstr>MySQL: Features and Benefits</vt:lpstr>
      <vt:lpstr>MySQL: Features and Benefits</vt:lpstr>
      <vt:lpstr>MySQL Architecture</vt:lpstr>
      <vt:lpstr>PowerPoint Presentation</vt:lpstr>
      <vt:lpstr>PowerPoint Presentation</vt:lpstr>
      <vt:lpstr>PowerPoint Presentation</vt:lpstr>
      <vt:lpstr>PowerPoint Presentation</vt:lpstr>
      <vt:lpstr>MySQL Community and Customers</vt:lpstr>
      <vt:lpstr>MySQL Workbench</vt:lpstr>
      <vt:lpstr>How to install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MySQL Table Types/Storage Engines</vt:lpstr>
      <vt:lpstr>MySQL Table Types/Storage Engines</vt:lpstr>
      <vt:lpstr>MySQL Table Types/Storage Engines</vt:lpstr>
      <vt:lpstr>MySQL Table Types/Storage Engines</vt:lpstr>
      <vt:lpstr>MySQL Table Types/Storage Engines</vt:lpstr>
      <vt:lpstr>MySQL Table Types/Storage Engines</vt:lpstr>
      <vt:lpstr>MySQL Table Types/Storage Engines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1147</cp:revision>
  <dcterms:created xsi:type="dcterms:W3CDTF">2012-03-13T15:47:14Z</dcterms:created>
  <dcterms:modified xsi:type="dcterms:W3CDTF">2024-01-05T17:54:48Z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